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08" r:id="rId4"/>
    <p:sldId id="335" r:id="rId5"/>
    <p:sldId id="336" r:id="rId6"/>
    <p:sldId id="338" r:id="rId7"/>
    <p:sldId id="339" r:id="rId8"/>
    <p:sldId id="351" r:id="rId9"/>
    <p:sldId id="340" r:id="rId10"/>
    <p:sldId id="341" r:id="rId11"/>
    <p:sldId id="342" r:id="rId12"/>
    <p:sldId id="343" r:id="rId13"/>
    <p:sldId id="352" r:id="rId14"/>
    <p:sldId id="345" r:id="rId15"/>
    <p:sldId id="344" r:id="rId16"/>
    <p:sldId id="346" r:id="rId17"/>
    <p:sldId id="347" r:id="rId18"/>
    <p:sldId id="348" r:id="rId19"/>
    <p:sldId id="349" r:id="rId20"/>
    <p:sldId id="35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 autoAdjust="0"/>
    <p:restoredTop sz="94262" autoAdjust="0"/>
  </p:normalViewPr>
  <p:slideViewPr>
    <p:cSldViewPr snapToGrid="0">
      <p:cViewPr varScale="1">
        <p:scale>
          <a:sx n="152" d="100"/>
          <a:sy n="152" d="100"/>
        </p:scale>
        <p:origin x="94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588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90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69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85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26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24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93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50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95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메뉴를 </a:t>
            </a:r>
            <a:r>
              <a:rPr lang="en-US" altLang="ko-KR" dirty="0"/>
              <a:t>XML</a:t>
            </a:r>
            <a:r>
              <a:rPr lang="ko-KR" altLang="en-US" dirty="0"/>
              <a:t>로 작성했을 때의 장점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메뉴 구조를 쉽게 시각화 할 수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코드와 메뉴가 분리되어 차후에 쉽게 변경 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플랫폼 버전이나 화면 크기에 따라서 서로 다른 메뉴 구성을 가질 수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Item</a:t>
            </a:r>
          </a:p>
          <a:p>
            <a:pPr marL="0" indent="0">
              <a:buFontTx/>
              <a:buNone/>
            </a:pPr>
            <a:r>
              <a:rPr lang="en-US" altLang="ko-KR" dirty="0"/>
              <a:t>Icon: </a:t>
            </a:r>
            <a:r>
              <a:rPr lang="ko-KR" altLang="en-US" dirty="0"/>
              <a:t>사용자에게 보이는 아이콘 이미지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Title: </a:t>
            </a:r>
            <a:r>
              <a:rPr lang="ko-KR" altLang="en-US" dirty="0"/>
              <a:t>메뉴 항목의 이름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err="1"/>
              <a:t>showAsAction</a:t>
            </a:r>
            <a:r>
              <a:rPr lang="en-US" altLang="ko-KR" dirty="0"/>
              <a:t>: </a:t>
            </a:r>
            <a:r>
              <a:rPr lang="ko-KR" altLang="en-US" dirty="0"/>
              <a:t>액션바에 어떻게</a:t>
            </a:r>
            <a:r>
              <a:rPr lang="en-US" altLang="ko-KR" dirty="0"/>
              <a:t>, </a:t>
            </a:r>
            <a:r>
              <a:rPr lang="ko-KR" altLang="en-US" dirty="0"/>
              <a:t>언제 메뉴 항목을 표시할 것인지를 지정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Always: </a:t>
            </a:r>
            <a:r>
              <a:rPr lang="ko-KR" altLang="en-US" dirty="0"/>
              <a:t>메뉴 항목을 항상 보이게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Never: </a:t>
            </a:r>
            <a:r>
              <a:rPr lang="ko-KR" altLang="en-US" dirty="0"/>
              <a:t>메뉴 항목을 </a:t>
            </a:r>
            <a:r>
              <a:rPr lang="ko-KR" altLang="en-US" dirty="0" err="1"/>
              <a:t>오버플로우</a:t>
            </a:r>
            <a:r>
              <a:rPr lang="ko-KR" altLang="en-US" dirty="0"/>
              <a:t> 영역에 숨김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ifRoom</a:t>
            </a:r>
            <a:r>
              <a:rPr lang="en-US" altLang="ko-KR" dirty="0"/>
              <a:t>: </a:t>
            </a:r>
            <a:r>
              <a:rPr lang="ko-KR" altLang="en-US" dirty="0"/>
              <a:t>액션바에 공간이 있는 경우에만 표시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Inflate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팽창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- XML </a:t>
            </a:r>
            <a:r>
              <a:rPr lang="ko-KR" altLang="en-US" dirty="0"/>
              <a:t>파일을 읽어서 실제 메뉴 객체로 변환하는 것을 의미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3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42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48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8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3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9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Manifest </a:t>
            </a:r>
            <a:r>
              <a:rPr lang="ko-KR" altLang="en-US" dirty="0"/>
              <a:t>파일에 </a:t>
            </a:r>
            <a:r>
              <a:rPr lang="en-US" altLang="ko-KR" dirty="0"/>
              <a:t>POST_NOTIFICATIONS </a:t>
            </a:r>
            <a:r>
              <a:rPr lang="ko-KR" altLang="en-US" dirty="0"/>
              <a:t>권한을 등록해야 사용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2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hinchman-amanda.medium.com/working-with-recyclerview-in-android-kotlin-84a62aef94ec" TargetMode="External"/><Relationship Id="rId3" Type="http://schemas.openxmlformats.org/officeDocument/2006/relationships/hyperlink" Target="https://dinfree.com/lecture/android/android_2.4.html" TargetMode="External"/><Relationship Id="rId7" Type="http://schemas.openxmlformats.org/officeDocument/2006/relationships/hyperlink" Target="https://seonggongstory.tistory.com/25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hongbeomi-dev/%EB%B2%88%EC%97%AD-%EB%8B%A4%EC%96%91%ED%95%9C-%EC%A2%85%EB%A5%98%EC%9D%98-commit-8f646697559f" TargetMode="External"/><Relationship Id="rId5" Type="http://schemas.openxmlformats.org/officeDocument/2006/relationships/hyperlink" Target="https://www.tutorialspoint.com/android/android_fragments.html" TargetMode="External"/><Relationship Id="rId4" Type="http://schemas.openxmlformats.org/officeDocument/2006/relationships/hyperlink" Target="https://dev-cini.tistory.com/2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Ch7 &amp; Ch8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79A5F12-1F64-D85F-0798-E58C676062B4}"/>
              </a:ext>
            </a:extLst>
          </p:cNvPr>
          <p:cNvSpPr txBox="1"/>
          <p:nvPr/>
        </p:nvSpPr>
        <p:spPr>
          <a:xfrm>
            <a:off x="4833233" y="4230030"/>
            <a:ext cx="4137174" cy="26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빌더 생성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NotificationCompat.Builder</a:t>
            </a:r>
            <a:r>
              <a:rPr lang="ko-KR" altLang="en-US" sz="800" dirty="0"/>
              <a:t>를 사용하여 알림 빌더 생성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속성 설정</a:t>
            </a:r>
            <a:br>
              <a:rPr lang="en-US" altLang="ko-KR" sz="800" dirty="0"/>
            </a:br>
            <a:r>
              <a:rPr lang="en-US" altLang="ko-KR" sz="800" dirty="0"/>
              <a:t>- 3</a:t>
            </a:r>
            <a:r>
              <a:rPr lang="ko-KR" altLang="en-US" sz="800" dirty="0"/>
              <a:t>개의 속성 필수 </a:t>
            </a:r>
            <a:r>
              <a:rPr lang="en-US" altLang="ko-KR" sz="800" dirty="0"/>
              <a:t>(</a:t>
            </a:r>
            <a:r>
              <a:rPr lang="en-US" altLang="ko-KR" sz="800" dirty="0" err="1"/>
              <a:t>setSmallIcon</a:t>
            </a:r>
            <a:r>
              <a:rPr lang="en-US" altLang="ko-KR" sz="800" dirty="0"/>
              <a:t>, </a:t>
            </a:r>
            <a:r>
              <a:rPr lang="en-US" altLang="ko-KR" sz="800" dirty="0" err="1"/>
              <a:t>setContentTitle</a:t>
            </a:r>
            <a:r>
              <a:rPr lang="en-US" altLang="ko-KR" sz="800" dirty="0"/>
              <a:t>, </a:t>
            </a:r>
            <a:r>
              <a:rPr lang="en-US" altLang="ko-KR" sz="800" dirty="0" err="1"/>
              <a:t>setContentText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액션 첨부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알림과 함께 어떠한 조치를 첨부하기 위해 사용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액션을 첨부하면 사용자가 알림에서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activity</a:t>
            </a:r>
            <a:r>
              <a:rPr lang="ko-KR" altLang="en-US" sz="800" dirty="0"/>
              <a:t>로 바로 이동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객체 생성 및 전달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getSystemService</a:t>
            </a:r>
            <a:r>
              <a:rPr lang="en-US" altLang="ko-KR" sz="800" dirty="0"/>
              <a:t>(NOTIFICATION_SERVICE)</a:t>
            </a:r>
            <a:r>
              <a:rPr lang="ko-KR" altLang="en-US" sz="800" dirty="0"/>
              <a:t>를 통해 알림 객체 생성</a:t>
            </a:r>
            <a:br>
              <a:rPr lang="en-US" altLang="ko-KR" sz="800" dirty="0"/>
            </a:br>
            <a:r>
              <a:rPr lang="en-US" altLang="ko-KR" sz="800" dirty="0"/>
              <a:t>- notify </a:t>
            </a:r>
            <a:r>
              <a:rPr lang="ko-KR" altLang="en-US" sz="800" dirty="0"/>
              <a:t>를 호출하여 알림 객체를 전달</a:t>
            </a:r>
            <a:endParaRPr lang="en-US" altLang="ko-KR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알림 기능 </a:t>
            </a:r>
            <a:r>
              <a:rPr lang="en-US" altLang="ko-KR" sz="1500" dirty="0"/>
              <a:t>(Notification)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101136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667064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10113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2"/>
          <a:stretch/>
        </p:blipFill>
        <p:spPr>
          <a:xfrm>
            <a:off x="10393500" y="3634848"/>
            <a:ext cx="1417500" cy="130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675709"/>
            <a:ext cx="450192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어떠한 이벤트가 발생했을 때 사용자에게 전달하는 메시지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소리</a:t>
            </a:r>
            <a:r>
              <a:rPr lang="en-US" altLang="ko-KR" sz="1000" dirty="0"/>
              <a:t>, </a:t>
            </a:r>
            <a:r>
              <a:rPr lang="ko-KR" altLang="en-US" sz="1000" dirty="0"/>
              <a:t>진동 및 상태 표시줄을 통해 알림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78FBCD-FE82-6D8A-7E77-3F5516819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572" y="664319"/>
            <a:ext cx="3821550" cy="3570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5F6A73-9D44-D181-A06C-BBF94CA57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50" y="2970277"/>
            <a:ext cx="4137174" cy="28920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50B4C0-C11C-4C9C-020D-F85698FCA967}"/>
              </a:ext>
            </a:extLst>
          </p:cNvPr>
          <p:cNvSpPr txBox="1"/>
          <p:nvPr/>
        </p:nvSpPr>
        <p:spPr>
          <a:xfrm>
            <a:off x="227047" y="1258205"/>
            <a:ext cx="2192892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알림을 만드는 절차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채널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빌더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속성 설정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액션 첨부 </a:t>
            </a:r>
            <a:r>
              <a:rPr lang="en-US" altLang="ko-KR" sz="1000" dirty="0"/>
              <a:t>(</a:t>
            </a:r>
            <a:r>
              <a:rPr lang="ko-KR" altLang="en-US" sz="1000" dirty="0"/>
              <a:t>선택 사항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객체 생성 및 전달</a:t>
            </a:r>
            <a:endParaRPr lang="en-US" altLang="ko-KR" sz="10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2610CA-24B9-E6CE-5664-8D3E011E5B2B}"/>
              </a:ext>
            </a:extLst>
          </p:cNvPr>
          <p:cNvCxnSpPr>
            <a:cxnSpLocks/>
          </p:cNvCxnSpPr>
          <p:nvPr/>
        </p:nvCxnSpPr>
        <p:spPr>
          <a:xfrm flipV="1">
            <a:off x="9593561" y="908027"/>
            <a:ext cx="71139" cy="8826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337F22-DAB9-2B33-5F0C-0BD000F16F13}"/>
              </a:ext>
            </a:extLst>
          </p:cNvPr>
          <p:cNvSpPr/>
          <p:nvPr/>
        </p:nvSpPr>
        <p:spPr>
          <a:xfrm>
            <a:off x="8967788" y="1794493"/>
            <a:ext cx="1251547" cy="93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06282-A8EF-555F-4763-1480EDED3F2B}"/>
              </a:ext>
            </a:extLst>
          </p:cNvPr>
          <p:cNvSpPr txBox="1"/>
          <p:nvPr/>
        </p:nvSpPr>
        <p:spPr>
          <a:xfrm>
            <a:off x="8806460" y="654816"/>
            <a:ext cx="28257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파일에 </a:t>
            </a:r>
            <a:r>
              <a:rPr lang="en-US" altLang="ko-KR" sz="800" dirty="0"/>
              <a:t>POST_NOTIFICATIONS </a:t>
            </a:r>
            <a:r>
              <a:rPr lang="ko-KR" altLang="en-US" sz="800" dirty="0"/>
              <a:t>권한 요청 등록</a:t>
            </a:r>
            <a:endParaRPr lang="en-US" altLang="ko-KR" sz="8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8BCFCB-F1DE-102E-6912-044D033E85C4}"/>
              </a:ext>
            </a:extLst>
          </p:cNvPr>
          <p:cNvSpPr/>
          <p:nvPr/>
        </p:nvSpPr>
        <p:spPr>
          <a:xfrm>
            <a:off x="648893" y="4416321"/>
            <a:ext cx="2717800" cy="14460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926D3-8485-5866-CD06-3B4561723208}"/>
              </a:ext>
            </a:extLst>
          </p:cNvPr>
          <p:cNvSpPr txBox="1"/>
          <p:nvPr/>
        </p:nvSpPr>
        <p:spPr>
          <a:xfrm>
            <a:off x="506053" y="5867900"/>
            <a:ext cx="413717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알림 채널 생성</a:t>
            </a:r>
            <a:br>
              <a:rPr lang="en-US" altLang="ko-KR" sz="800" dirty="0"/>
            </a:br>
            <a:r>
              <a:rPr lang="en-US" altLang="ko-KR" sz="800" dirty="0"/>
              <a:t>- API Level 26</a:t>
            </a:r>
            <a:r>
              <a:rPr lang="ko-KR" altLang="en-US" sz="800" dirty="0"/>
              <a:t>부터 모든 알림은 채널을 할당하도록 지정</a:t>
            </a:r>
            <a:br>
              <a:rPr lang="en-US" altLang="ko-KR" sz="800" dirty="0"/>
            </a:br>
            <a:r>
              <a:rPr lang="en-US" altLang="ko-KR" sz="800" dirty="0"/>
              <a:t>- Activity</a:t>
            </a:r>
            <a:r>
              <a:rPr lang="ko-KR" altLang="en-US" sz="800" dirty="0"/>
              <a:t>가 시작될 때 </a:t>
            </a:r>
            <a:r>
              <a:rPr lang="en-US" altLang="ko-KR" sz="800" dirty="0"/>
              <a:t>(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) </a:t>
            </a:r>
            <a:r>
              <a:rPr lang="ko-KR" altLang="en-US" sz="800" dirty="0"/>
              <a:t>시점에서 수행</a:t>
            </a:r>
            <a:endParaRPr lang="en-US" altLang="ko-KR" sz="8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9E7DEB-EF2F-5FB5-BB71-615633163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t="29038" r="3554" b="49769"/>
          <a:stretch/>
        </p:blipFill>
        <p:spPr>
          <a:xfrm>
            <a:off x="5156589" y="5036259"/>
            <a:ext cx="1660831" cy="6824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064725B-7420-EFB9-F407-5BA8BB49F372}"/>
              </a:ext>
            </a:extLst>
          </p:cNvPr>
          <p:cNvSpPr txBox="1"/>
          <p:nvPr/>
        </p:nvSpPr>
        <p:spPr>
          <a:xfrm>
            <a:off x="4426299" y="640665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CAFB1-E8B6-4643-5D40-11F7D5122CCA}"/>
              </a:ext>
            </a:extLst>
          </p:cNvPr>
          <p:cNvSpPr txBox="1"/>
          <p:nvPr/>
        </p:nvSpPr>
        <p:spPr>
          <a:xfrm>
            <a:off x="4426299" y="1409759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902048-B3D5-9498-E109-9087C60D691D}"/>
              </a:ext>
            </a:extLst>
          </p:cNvPr>
          <p:cNvSpPr txBox="1"/>
          <p:nvPr/>
        </p:nvSpPr>
        <p:spPr>
          <a:xfrm>
            <a:off x="4429527" y="1077423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320692-1BC0-0736-2D07-08491BC4C31F}"/>
              </a:ext>
            </a:extLst>
          </p:cNvPr>
          <p:cNvCxnSpPr>
            <a:cxnSpLocks/>
          </p:cNvCxnSpPr>
          <p:nvPr/>
        </p:nvCxnSpPr>
        <p:spPr>
          <a:xfrm>
            <a:off x="4712994" y="124826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2669E8E-8EB0-82E7-92AF-DEEF1790B26B}"/>
              </a:ext>
            </a:extLst>
          </p:cNvPr>
          <p:cNvCxnSpPr>
            <a:cxnSpLocks/>
          </p:cNvCxnSpPr>
          <p:nvPr/>
        </p:nvCxnSpPr>
        <p:spPr>
          <a:xfrm>
            <a:off x="4692841" y="8226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47CE988-39FB-ACA1-21A2-16F99EF7BFE3}"/>
              </a:ext>
            </a:extLst>
          </p:cNvPr>
          <p:cNvCxnSpPr>
            <a:cxnSpLocks/>
          </p:cNvCxnSpPr>
          <p:nvPr/>
        </p:nvCxnSpPr>
        <p:spPr>
          <a:xfrm>
            <a:off x="4712994" y="1583259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0EA198-F3B6-961A-11DA-4B5A9098B469}"/>
              </a:ext>
            </a:extLst>
          </p:cNvPr>
          <p:cNvSpPr/>
          <p:nvPr/>
        </p:nvSpPr>
        <p:spPr>
          <a:xfrm>
            <a:off x="5048252" y="771674"/>
            <a:ext cx="3668869" cy="2138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DEDCA0-9837-53A5-B534-A17EDBCB37D0}"/>
              </a:ext>
            </a:extLst>
          </p:cNvPr>
          <p:cNvSpPr/>
          <p:nvPr/>
        </p:nvSpPr>
        <p:spPr>
          <a:xfrm>
            <a:off x="5048253" y="1534790"/>
            <a:ext cx="2703428" cy="4324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952586-49D1-B806-6DB6-CED6FCD8851C}"/>
              </a:ext>
            </a:extLst>
          </p:cNvPr>
          <p:cNvSpPr/>
          <p:nvPr/>
        </p:nvSpPr>
        <p:spPr>
          <a:xfrm>
            <a:off x="5048252" y="1205803"/>
            <a:ext cx="3668869" cy="3289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8409DD-D41B-62D8-0BC1-B20BE31BAE0F}"/>
              </a:ext>
            </a:extLst>
          </p:cNvPr>
          <p:cNvSpPr txBox="1"/>
          <p:nvPr/>
        </p:nvSpPr>
        <p:spPr>
          <a:xfrm>
            <a:off x="4426299" y="1938367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94194E-BDB4-A288-049C-B205D487C9ED}"/>
              </a:ext>
            </a:extLst>
          </p:cNvPr>
          <p:cNvCxnSpPr>
            <a:cxnSpLocks/>
          </p:cNvCxnSpPr>
          <p:nvPr/>
        </p:nvCxnSpPr>
        <p:spPr>
          <a:xfrm>
            <a:off x="4712994" y="2111867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4BA30E-AD79-EB69-174E-672D5B8BAEBA}"/>
              </a:ext>
            </a:extLst>
          </p:cNvPr>
          <p:cNvSpPr/>
          <p:nvPr/>
        </p:nvSpPr>
        <p:spPr>
          <a:xfrm>
            <a:off x="5048253" y="2063399"/>
            <a:ext cx="3398752" cy="3147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55A106-5EAF-78E8-3052-A948CA7B86E3}"/>
              </a:ext>
            </a:extLst>
          </p:cNvPr>
          <p:cNvCxnSpPr>
            <a:cxnSpLocks/>
          </p:cNvCxnSpPr>
          <p:nvPr/>
        </p:nvCxnSpPr>
        <p:spPr>
          <a:xfrm>
            <a:off x="5703593" y="5331318"/>
            <a:ext cx="482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833CA45-D4D9-E260-257A-E53FC79FA4BA}"/>
              </a:ext>
            </a:extLst>
          </p:cNvPr>
          <p:cNvCxnSpPr>
            <a:cxnSpLocks/>
          </p:cNvCxnSpPr>
          <p:nvPr/>
        </p:nvCxnSpPr>
        <p:spPr>
          <a:xfrm>
            <a:off x="6047392" y="5445618"/>
            <a:ext cx="1390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EC8EC89-A763-CDBA-70C9-76BAEBEB9AA3}"/>
              </a:ext>
            </a:extLst>
          </p:cNvPr>
          <p:cNvCxnSpPr>
            <a:cxnSpLocks/>
          </p:cNvCxnSpPr>
          <p:nvPr/>
        </p:nvCxnSpPr>
        <p:spPr>
          <a:xfrm>
            <a:off x="5336880" y="5194431"/>
            <a:ext cx="8495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390F8FF-E806-5BAF-4D52-4BD9752C0448}"/>
              </a:ext>
            </a:extLst>
          </p:cNvPr>
          <p:cNvSpPr/>
          <p:nvPr/>
        </p:nvSpPr>
        <p:spPr>
          <a:xfrm>
            <a:off x="5193423" y="5128550"/>
            <a:ext cx="122623" cy="1181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BC9706-DE34-1711-B150-90A95491F1D1}"/>
              </a:ext>
            </a:extLst>
          </p:cNvPr>
          <p:cNvSpPr txBox="1"/>
          <p:nvPr/>
        </p:nvSpPr>
        <p:spPr>
          <a:xfrm>
            <a:off x="6141749" y="5070414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Small Icon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F4E45A-FB3B-87A2-377D-1725F2B2E6A5}"/>
              </a:ext>
            </a:extLst>
          </p:cNvPr>
          <p:cNvSpPr txBox="1"/>
          <p:nvPr/>
        </p:nvSpPr>
        <p:spPr>
          <a:xfrm>
            <a:off x="6141749" y="5211322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Title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BDC295-A8A0-DDEB-5D61-DEE0311D5111}"/>
              </a:ext>
            </a:extLst>
          </p:cNvPr>
          <p:cNvSpPr txBox="1"/>
          <p:nvPr/>
        </p:nvSpPr>
        <p:spPr>
          <a:xfrm>
            <a:off x="6141749" y="5331088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Text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E30589F-A9B8-E022-4C12-24EF8545BA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170"/>
          <a:stretch/>
        </p:blipFill>
        <p:spPr>
          <a:xfrm>
            <a:off x="10393499" y="4989630"/>
            <a:ext cx="1417500" cy="128091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B3C529-48C9-6037-1ADC-322FD7319EA1}"/>
              </a:ext>
            </a:extLst>
          </p:cNvPr>
          <p:cNvSpPr/>
          <p:nvPr/>
        </p:nvSpPr>
        <p:spPr>
          <a:xfrm>
            <a:off x="10429875" y="4390202"/>
            <a:ext cx="1323975" cy="4812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ECB5E5-CD07-1BAF-6B3D-226C1EB7232F}"/>
              </a:ext>
            </a:extLst>
          </p:cNvPr>
          <p:cNvSpPr/>
          <p:nvPr/>
        </p:nvSpPr>
        <p:spPr>
          <a:xfrm>
            <a:off x="10393499" y="4979421"/>
            <a:ext cx="1417500" cy="13025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99BE75-76B0-0731-DF49-82CD853F33A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091863" y="4871495"/>
            <a:ext cx="0" cy="37343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F5D26F1-93EB-0F89-9AFF-9A74B4078008}"/>
              </a:ext>
            </a:extLst>
          </p:cNvPr>
          <p:cNvSpPr txBox="1"/>
          <p:nvPr/>
        </p:nvSpPr>
        <p:spPr>
          <a:xfrm>
            <a:off x="8806460" y="6324701"/>
            <a:ext cx="333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알림 터치 시</a:t>
            </a:r>
            <a:r>
              <a:rPr lang="en-US" altLang="ko-KR" sz="800" dirty="0"/>
              <a:t>, Intent</a:t>
            </a:r>
            <a:r>
              <a:rPr lang="ko-KR" altLang="en-US" sz="800" dirty="0"/>
              <a:t>에 의해 </a:t>
            </a:r>
            <a:r>
              <a:rPr lang="en-US" altLang="ko-KR" sz="800" dirty="0"/>
              <a:t>google </a:t>
            </a:r>
            <a:r>
              <a:rPr lang="ko-KR" altLang="en-US" sz="800" dirty="0"/>
              <a:t>홈페이지로 이동 </a:t>
            </a:r>
            <a:r>
              <a:rPr lang="en-US" altLang="ko-KR" sz="800" dirty="0"/>
              <a:t>(</a:t>
            </a:r>
            <a:r>
              <a:rPr lang="ko-KR" altLang="en-US" sz="800" dirty="0"/>
              <a:t>액션 첨부</a:t>
            </a:r>
            <a:r>
              <a:rPr lang="en-US" altLang="ko-KR" sz="800" dirty="0"/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AD0922-949C-752C-6361-7E9B306D4145}"/>
              </a:ext>
            </a:extLst>
          </p:cNvPr>
          <p:cNvSpPr txBox="1"/>
          <p:nvPr/>
        </p:nvSpPr>
        <p:spPr>
          <a:xfrm>
            <a:off x="62145" y="4336365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B7A3028-22C2-9E98-6970-5DAEC793B16B}"/>
              </a:ext>
            </a:extLst>
          </p:cNvPr>
          <p:cNvCxnSpPr>
            <a:cxnSpLocks/>
          </p:cNvCxnSpPr>
          <p:nvPr/>
        </p:nvCxnSpPr>
        <p:spPr>
          <a:xfrm>
            <a:off x="328687" y="45183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9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어댑터 뷰 클래스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AdapterView</a:t>
            </a:r>
            <a:r>
              <a:rPr lang="en-US" altLang="ko-KR" sz="1500" dirty="0"/>
              <a:t> Class)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92404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어댑터 </a:t>
            </a:r>
            <a:r>
              <a:rPr lang="en-US" altLang="ko-KR" sz="1200" dirty="0"/>
              <a:t>(Adapter) </a:t>
            </a:r>
            <a:r>
              <a:rPr lang="ko-KR" altLang="en-US" sz="1200" dirty="0"/>
              <a:t>개념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Data</a:t>
            </a:r>
            <a:r>
              <a:rPr lang="ko-KR" altLang="en-US" sz="1000" dirty="0"/>
              <a:t>를 받아서 관리하고 </a:t>
            </a:r>
            <a:r>
              <a:rPr lang="en-US" altLang="ko-KR" sz="1000" dirty="0" err="1"/>
              <a:t>adpaterView</a:t>
            </a:r>
            <a:r>
              <a:rPr lang="ko-KR" altLang="en-US" sz="1000" dirty="0"/>
              <a:t>에 출력할 수 있는 형태로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제공하는 객체</a:t>
            </a:r>
            <a:endParaRPr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 뷰를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화면을 이동했을 때</a:t>
            </a:r>
            <a:r>
              <a:rPr lang="en-US" altLang="ko-KR" sz="1000" dirty="0"/>
              <a:t>, </a:t>
            </a:r>
            <a:r>
              <a:rPr lang="ko-KR" altLang="en-US" sz="1000" dirty="0"/>
              <a:t>올라오는 데이터를 미리 가공하여 준비하는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배열</a:t>
            </a:r>
            <a:r>
              <a:rPr lang="en-US" altLang="ko-KR" sz="1000" dirty="0"/>
              <a:t>, </a:t>
            </a:r>
            <a:r>
              <a:rPr lang="ko-KR" altLang="en-US" sz="1000" dirty="0"/>
              <a:t>파일</a:t>
            </a:r>
            <a:r>
              <a:rPr lang="en-US" altLang="ko-KR" sz="1000" dirty="0"/>
              <a:t>, </a:t>
            </a:r>
            <a:r>
              <a:rPr lang="ko-KR" altLang="en-US" sz="1000" dirty="0"/>
              <a:t>데이터베이스에 저장된 데이터를 읽어서 화면에 표시할 때 유용한 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ListView</a:t>
            </a:r>
            <a:r>
              <a:rPr lang="en-US" altLang="ko-KR" sz="1000" dirty="0"/>
              <a:t>, Gallery, </a:t>
            </a:r>
            <a:r>
              <a:rPr lang="en-US" altLang="ko-KR" sz="1000" dirty="0" err="1"/>
              <a:t>GridView</a:t>
            </a:r>
            <a:r>
              <a:rPr lang="en-US" altLang="ko-KR" sz="1000" dirty="0"/>
              <a:t>, RecyclerView </a:t>
            </a:r>
            <a:r>
              <a:rPr lang="ko-KR" altLang="en-US" sz="1000" dirty="0"/>
              <a:t>등 존재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574CA1-BD8A-E73B-F8D5-C5BD6CDC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9" y="2203980"/>
            <a:ext cx="6446520" cy="286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04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리스트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ListView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상하 스크롤이 가능한 수직 방향의 </a:t>
            </a:r>
            <a:r>
              <a:rPr lang="en-US" altLang="ko-KR" sz="1200" dirty="0"/>
              <a:t>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FFA09-7BD9-6084-651B-72B78BD37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909000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E02FF9-7A14-F9C5-445C-3B86501B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5647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E4FCD-7117-BA9F-0A5A-574348FC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09000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0A136-19B5-DA87-956E-B4DF0A97A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06EF34-F2A2-288E-3DF7-536BA2164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49" y="3032972"/>
            <a:ext cx="4942126" cy="283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226327-D534-06FD-F75E-1D3499E14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49" y="1380521"/>
            <a:ext cx="3419919" cy="13980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2A849-77C4-3CD6-FB84-610F54E071A1}"/>
              </a:ext>
            </a:extLst>
          </p:cNvPr>
          <p:cNvSpPr/>
          <p:nvPr/>
        </p:nvSpPr>
        <p:spPr>
          <a:xfrm>
            <a:off x="665936" y="3854793"/>
            <a:ext cx="3514722" cy="359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E3F75-D77B-4A3C-00DA-A846460B6945}"/>
              </a:ext>
            </a:extLst>
          </p:cNvPr>
          <p:cNvSpPr/>
          <p:nvPr/>
        </p:nvSpPr>
        <p:spPr>
          <a:xfrm>
            <a:off x="665935" y="4214679"/>
            <a:ext cx="4587339" cy="1095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A734B3-3EAB-79CE-5726-63C72C090D92}"/>
              </a:ext>
            </a:extLst>
          </p:cNvPr>
          <p:cNvSpPr/>
          <p:nvPr/>
        </p:nvSpPr>
        <p:spPr>
          <a:xfrm>
            <a:off x="665936" y="4451545"/>
            <a:ext cx="1267640" cy="1095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CFF6C5-3395-CD8A-3760-40B717E457A4}"/>
              </a:ext>
            </a:extLst>
          </p:cNvPr>
          <p:cNvSpPr/>
          <p:nvPr/>
        </p:nvSpPr>
        <p:spPr>
          <a:xfrm>
            <a:off x="665935" y="4682948"/>
            <a:ext cx="3731439" cy="9431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D1D5C0-68AE-9828-BB93-A0556073412B}"/>
              </a:ext>
            </a:extLst>
          </p:cNvPr>
          <p:cNvCxnSpPr>
            <a:cxnSpLocks/>
          </p:cNvCxnSpPr>
          <p:nvPr/>
        </p:nvCxnSpPr>
        <p:spPr>
          <a:xfrm>
            <a:off x="4180658" y="4019681"/>
            <a:ext cx="139464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836FE8-55D2-2F56-FDB2-61F257A6444F}"/>
              </a:ext>
            </a:extLst>
          </p:cNvPr>
          <p:cNvCxnSpPr>
            <a:cxnSpLocks/>
          </p:cNvCxnSpPr>
          <p:nvPr/>
        </p:nvCxnSpPr>
        <p:spPr>
          <a:xfrm>
            <a:off x="5253274" y="4267066"/>
            <a:ext cx="3220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DB2CC6-29DA-48DA-A6AE-3A658C32563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933576" y="4506313"/>
            <a:ext cx="364172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9FE106-4F96-72CF-D92C-E3BEE621612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97374" y="5154524"/>
            <a:ext cx="11779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1E33A0-EEF2-BA90-E9B2-2E710F87542D}"/>
              </a:ext>
            </a:extLst>
          </p:cNvPr>
          <p:cNvSpPr txBox="1"/>
          <p:nvPr/>
        </p:nvSpPr>
        <p:spPr>
          <a:xfrm>
            <a:off x="5575300" y="3854793"/>
            <a:ext cx="95610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</a:t>
            </a:r>
            <a:r>
              <a:rPr lang="ko-KR" altLang="en-US" sz="800" dirty="0"/>
              <a:t> </a:t>
            </a:r>
            <a:r>
              <a:rPr lang="en-US" altLang="ko-KR" sz="800" dirty="0"/>
              <a:t>array </a:t>
            </a:r>
            <a:r>
              <a:rPr lang="ko-KR" altLang="en-US" sz="800" dirty="0"/>
              <a:t>생성</a:t>
            </a:r>
            <a:endParaRPr lang="en-US" altLang="ko-KR" sz="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ACD501-976F-BEF7-8628-2B7FD048E51A}"/>
              </a:ext>
            </a:extLst>
          </p:cNvPr>
          <p:cNvSpPr/>
          <p:nvPr/>
        </p:nvSpPr>
        <p:spPr>
          <a:xfrm>
            <a:off x="10393499" y="1312863"/>
            <a:ext cx="1417500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A0AA8A-1208-0E59-6537-7E9844886EA1}"/>
              </a:ext>
            </a:extLst>
          </p:cNvPr>
          <p:cNvSpPr/>
          <p:nvPr/>
        </p:nvSpPr>
        <p:spPr>
          <a:xfrm>
            <a:off x="10780848" y="3035406"/>
            <a:ext cx="642801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B3498F1-9E49-5605-29A7-E34E04CE1A8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091863" y="1466850"/>
            <a:ext cx="10386" cy="15685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57E3A8-CA7B-0585-3E32-E56B48A72BD4}"/>
              </a:ext>
            </a:extLst>
          </p:cNvPr>
          <p:cNvSpPr/>
          <p:nvPr/>
        </p:nvSpPr>
        <p:spPr>
          <a:xfrm>
            <a:off x="8889900" y="5258823"/>
            <a:ext cx="1417500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A4F158-122D-4116-B63B-B3ECF9C05D4B}"/>
              </a:ext>
            </a:extLst>
          </p:cNvPr>
          <p:cNvSpPr/>
          <p:nvPr/>
        </p:nvSpPr>
        <p:spPr>
          <a:xfrm>
            <a:off x="9277249" y="5697076"/>
            <a:ext cx="642801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870F2E9-C793-2DC9-5809-318B61136435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9598650" y="5412810"/>
            <a:ext cx="0" cy="2842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B721FF-F206-F2D6-BF16-58B8070233FF}"/>
              </a:ext>
            </a:extLst>
          </p:cNvPr>
          <p:cNvSpPr/>
          <p:nvPr/>
        </p:nvSpPr>
        <p:spPr>
          <a:xfrm>
            <a:off x="10393499" y="5813699"/>
            <a:ext cx="1417500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95C9A9-0E5A-FA96-DD5A-863BF58B5269}"/>
              </a:ext>
            </a:extLst>
          </p:cNvPr>
          <p:cNvSpPr/>
          <p:nvPr/>
        </p:nvSpPr>
        <p:spPr>
          <a:xfrm>
            <a:off x="10780848" y="5659712"/>
            <a:ext cx="642801" cy="1539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2B4DCFA-2BC0-61D0-6B16-39D2CC6E539F}"/>
              </a:ext>
            </a:extLst>
          </p:cNvPr>
          <p:cNvCxnSpPr>
            <a:cxnSpLocks/>
          </p:cNvCxnSpPr>
          <p:nvPr/>
        </p:nvCxnSpPr>
        <p:spPr>
          <a:xfrm flipV="1">
            <a:off x="11102249" y="5813699"/>
            <a:ext cx="0" cy="11352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5A72CD-9B40-7EB1-20C7-F44CF771356E}"/>
              </a:ext>
            </a:extLst>
          </p:cNvPr>
          <p:cNvSpPr txBox="1"/>
          <p:nvPr/>
        </p:nvSpPr>
        <p:spPr>
          <a:xfrm>
            <a:off x="5575300" y="4103359"/>
            <a:ext cx="304858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Adapter</a:t>
            </a:r>
            <a:r>
              <a:rPr lang="ko-KR" altLang="en-US" sz="800" dirty="0"/>
              <a:t> 생성 및 </a:t>
            </a:r>
            <a:r>
              <a:rPr lang="en-US" altLang="ko-KR" sz="800" dirty="0"/>
              <a:t>data array </a:t>
            </a:r>
            <a:r>
              <a:rPr lang="ko-KR" altLang="en-US" sz="800" dirty="0"/>
              <a:t>연결</a:t>
            </a:r>
            <a:endParaRPr lang="en-US" altLang="ko-KR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0B6024-5191-1358-B9A2-3AF2C93340B3}"/>
              </a:ext>
            </a:extLst>
          </p:cNvPr>
          <p:cNvSpPr txBox="1"/>
          <p:nvPr/>
        </p:nvSpPr>
        <p:spPr>
          <a:xfrm>
            <a:off x="5575300" y="4371652"/>
            <a:ext cx="304858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Adapter</a:t>
            </a:r>
            <a:r>
              <a:rPr lang="ko-KR" altLang="en-US" sz="800" dirty="0"/>
              <a:t>를 </a:t>
            </a:r>
            <a:r>
              <a:rPr lang="en-US" altLang="ko-KR" sz="800" dirty="0" err="1"/>
              <a:t>ListView</a:t>
            </a:r>
            <a:r>
              <a:rPr lang="ko-KR" altLang="en-US" sz="800" dirty="0"/>
              <a:t>에 연결 </a:t>
            </a:r>
            <a:r>
              <a:rPr lang="en-US" altLang="ko-KR" sz="800" dirty="0"/>
              <a:t>(data array</a:t>
            </a:r>
            <a:r>
              <a:rPr lang="ko-KR" altLang="en-US" sz="800" dirty="0"/>
              <a:t>와 </a:t>
            </a:r>
            <a:r>
              <a:rPr lang="en-US" altLang="ko-KR" sz="800" dirty="0" err="1"/>
              <a:t>ListView</a:t>
            </a:r>
            <a:r>
              <a:rPr lang="ko-KR" altLang="en-US" sz="800" dirty="0"/>
              <a:t>를 연결</a:t>
            </a:r>
            <a:r>
              <a:rPr lang="en-US" altLang="ko-KR" sz="800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D1D45F-C5FD-9BA6-7932-F21A1E6DA973}"/>
              </a:ext>
            </a:extLst>
          </p:cNvPr>
          <p:cNvSpPr txBox="1"/>
          <p:nvPr/>
        </p:nvSpPr>
        <p:spPr>
          <a:xfrm>
            <a:off x="5575300" y="5010349"/>
            <a:ext cx="304858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ListView</a:t>
            </a:r>
            <a:r>
              <a:rPr lang="ko-KR" altLang="en-US" sz="800" dirty="0"/>
              <a:t> </a:t>
            </a:r>
            <a:r>
              <a:rPr lang="en-US" altLang="ko-KR" sz="800" dirty="0"/>
              <a:t>item</a:t>
            </a:r>
            <a:r>
              <a:rPr lang="ko-KR" altLang="en-US" sz="800" dirty="0"/>
              <a:t> 선택에 따른 이벤트 처리 </a:t>
            </a:r>
            <a:r>
              <a:rPr lang="en-US" altLang="ko-KR" sz="800" dirty="0"/>
              <a:t>(Toast </a:t>
            </a:r>
            <a:r>
              <a:rPr lang="ko-KR" altLang="en-US" sz="800" dirty="0"/>
              <a:t>메시지</a:t>
            </a:r>
            <a:r>
              <a:rPr lang="en-US" altLang="ko-KR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417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리스트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ListView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FFA09-7BD9-6084-651B-72B78BD37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749" y="4061001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E4FCD-7117-BA9F-0A5A-574348FC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51" y="4061001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FC92C-FE94-3F5E-5A26-BE4B5238B1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976" b="32140"/>
          <a:stretch/>
        </p:blipFill>
        <p:spPr>
          <a:xfrm>
            <a:off x="8985151" y="1188076"/>
            <a:ext cx="1877412" cy="26670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743C8B-1FA6-826C-DFB7-84C8E5D3D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667" y="2913437"/>
            <a:ext cx="4067365" cy="25199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663163-A3E1-3E27-D20E-754AB144A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79" y="2921034"/>
            <a:ext cx="2312433" cy="39369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CF69B1-E52C-4664-5282-00B062D84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79" y="1188076"/>
            <a:ext cx="2898421" cy="1390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F081D-A2EF-D495-9B35-B975AABA0AFB}"/>
              </a:ext>
            </a:extLst>
          </p:cNvPr>
          <p:cNvSpPr txBox="1"/>
          <p:nvPr/>
        </p:nvSpPr>
        <p:spPr>
          <a:xfrm>
            <a:off x="361542" y="2684566"/>
            <a:ext cx="273399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listitem.xml (</a:t>
            </a:r>
            <a:r>
              <a:rPr lang="ko-KR" altLang="en-US" sz="800" dirty="0"/>
              <a:t>하나의 </a:t>
            </a:r>
            <a:r>
              <a:rPr lang="en-US" altLang="ko-KR" sz="800" dirty="0" err="1"/>
              <a:t>listView</a:t>
            </a:r>
            <a:r>
              <a:rPr lang="en-US" altLang="ko-KR" sz="800" dirty="0"/>
              <a:t> item</a:t>
            </a:r>
            <a:r>
              <a:rPr lang="ko-KR" altLang="en-US" sz="800" dirty="0"/>
              <a:t>의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정의</a:t>
            </a:r>
            <a:r>
              <a:rPr lang="en-US" altLang="ko-KR" sz="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6F928-422C-A615-D23A-500FA3472438}"/>
              </a:ext>
            </a:extLst>
          </p:cNvPr>
          <p:cNvSpPr txBox="1"/>
          <p:nvPr/>
        </p:nvSpPr>
        <p:spPr>
          <a:xfrm>
            <a:off x="361542" y="955637"/>
            <a:ext cx="273399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 (</a:t>
            </a:r>
            <a:r>
              <a:rPr lang="en-US" altLang="ko-KR" sz="800" dirty="0" err="1"/>
              <a:t>ListView</a:t>
            </a:r>
            <a:r>
              <a:rPr lang="ko-KR" altLang="en-US" sz="800" dirty="0"/>
              <a:t>를 정의</a:t>
            </a:r>
            <a:r>
              <a:rPr lang="en-US" altLang="ko-KR" sz="8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FAC40-8F4D-C775-646E-5438571216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463"/>
          <a:stretch/>
        </p:blipFill>
        <p:spPr>
          <a:xfrm>
            <a:off x="3487667" y="1188076"/>
            <a:ext cx="3722268" cy="14964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5AF2CA2-458F-706E-BF76-6EA50F5CB90B}"/>
              </a:ext>
            </a:extLst>
          </p:cNvPr>
          <p:cNvSpPr/>
          <p:nvPr/>
        </p:nvSpPr>
        <p:spPr>
          <a:xfrm>
            <a:off x="9105202" y="2720754"/>
            <a:ext cx="1443954" cy="11106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6CD8E0-2F87-66C4-B0A7-72AF058B8874}"/>
              </a:ext>
            </a:extLst>
          </p:cNvPr>
          <p:cNvSpPr/>
          <p:nvPr/>
        </p:nvSpPr>
        <p:spPr>
          <a:xfrm>
            <a:off x="9105202" y="1546004"/>
            <a:ext cx="1443954" cy="11106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198D43-992A-E892-6DE9-D36D30AF22B4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10549156" y="2097623"/>
            <a:ext cx="595094" cy="36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0FD523-35FD-BD43-86FA-E3842F89472F}"/>
              </a:ext>
            </a:extLst>
          </p:cNvPr>
          <p:cNvSpPr txBox="1"/>
          <p:nvPr/>
        </p:nvSpPr>
        <p:spPr>
          <a:xfrm>
            <a:off x="11144250" y="1971017"/>
            <a:ext cx="10477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 array (Titles)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13A2D-ABD0-09D8-03A1-05AD3B5F3FB8}"/>
              </a:ext>
            </a:extLst>
          </p:cNvPr>
          <p:cNvSpPr txBox="1"/>
          <p:nvPr/>
        </p:nvSpPr>
        <p:spPr>
          <a:xfrm>
            <a:off x="11144250" y="3083763"/>
            <a:ext cx="10858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 array (Images)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E1ADC01-1587-4C4D-F6F2-D3B3B18F5CFA}"/>
              </a:ext>
            </a:extLst>
          </p:cNvPr>
          <p:cNvCxnSpPr>
            <a:cxnSpLocks/>
          </p:cNvCxnSpPr>
          <p:nvPr/>
        </p:nvCxnSpPr>
        <p:spPr>
          <a:xfrm flipV="1">
            <a:off x="10549156" y="3237356"/>
            <a:ext cx="595094" cy="36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BCA4CF-82B1-A1A3-1418-7E0E6BF184A3}"/>
              </a:ext>
            </a:extLst>
          </p:cNvPr>
          <p:cNvSpPr/>
          <p:nvPr/>
        </p:nvSpPr>
        <p:spPr>
          <a:xfrm>
            <a:off x="3767008" y="1605569"/>
            <a:ext cx="2495374" cy="1225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82C88C-F6C5-3A18-8AFE-21A92EFC60FC}"/>
              </a:ext>
            </a:extLst>
          </p:cNvPr>
          <p:cNvSpPr/>
          <p:nvPr/>
        </p:nvSpPr>
        <p:spPr>
          <a:xfrm>
            <a:off x="3487667" y="2913437"/>
            <a:ext cx="1978096" cy="948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668886D-B3F6-B2D5-300D-A1520C139BDD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6262382" y="1659220"/>
            <a:ext cx="959959" cy="7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A84A66C-E350-C460-5224-C1DDFAE52469}"/>
              </a:ext>
            </a:extLst>
          </p:cNvPr>
          <p:cNvSpPr txBox="1"/>
          <p:nvPr/>
        </p:nvSpPr>
        <p:spPr>
          <a:xfrm>
            <a:off x="7222341" y="1532614"/>
            <a:ext cx="162638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Adapter </a:t>
            </a:r>
            <a:r>
              <a:rPr lang="ko-KR" altLang="en-US" sz="800" dirty="0"/>
              <a:t>생성 </a:t>
            </a:r>
            <a:r>
              <a:rPr lang="en-US" altLang="ko-KR" sz="800" dirty="0"/>
              <a:t>(</a:t>
            </a:r>
            <a:r>
              <a:rPr lang="en-US" altLang="ko-KR" sz="800" dirty="0" err="1"/>
              <a:t>CustomList</a:t>
            </a:r>
            <a:r>
              <a:rPr lang="en-US" altLang="ko-KR" sz="8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F5C538-56FD-E76D-32EC-08A8BC4A9424}"/>
              </a:ext>
            </a:extLst>
          </p:cNvPr>
          <p:cNvSpPr txBox="1"/>
          <p:nvPr/>
        </p:nvSpPr>
        <p:spPr>
          <a:xfrm>
            <a:off x="7636977" y="3622848"/>
            <a:ext cx="162638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ListView</a:t>
            </a:r>
            <a:r>
              <a:rPr lang="en-US" altLang="ko-KR" sz="800" dirty="0"/>
              <a:t> item</a:t>
            </a:r>
            <a:r>
              <a:rPr lang="ko-KR" altLang="en-US" sz="800" dirty="0"/>
              <a:t>에 대한 정의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br>
              <a:rPr lang="en-US" altLang="ko-KR" sz="800" dirty="0"/>
            </a:br>
            <a:endParaRPr lang="en-US" altLang="ko-KR" sz="8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52BB32-8E59-339D-B0E3-C4C077F9B3ED}"/>
              </a:ext>
            </a:extLst>
          </p:cNvPr>
          <p:cNvCxnSpPr>
            <a:cxnSpLocks/>
          </p:cNvCxnSpPr>
          <p:nvPr/>
        </p:nvCxnSpPr>
        <p:spPr>
          <a:xfrm flipV="1">
            <a:off x="5465763" y="1658800"/>
            <a:ext cx="1744172" cy="13001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CC0BEA-97B7-D97F-18F1-F651D3BA463C}"/>
              </a:ext>
            </a:extLst>
          </p:cNvPr>
          <p:cNvSpPr/>
          <p:nvPr/>
        </p:nvSpPr>
        <p:spPr>
          <a:xfrm>
            <a:off x="3635286" y="3681732"/>
            <a:ext cx="3919746" cy="16436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4787F5-B52D-A641-B48F-6FF389DFE50E}"/>
              </a:ext>
            </a:extLst>
          </p:cNvPr>
          <p:cNvCxnSpPr>
            <a:cxnSpLocks/>
          </p:cNvCxnSpPr>
          <p:nvPr/>
        </p:nvCxnSpPr>
        <p:spPr>
          <a:xfrm>
            <a:off x="7555032" y="3771900"/>
            <a:ext cx="12005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9A74A5-BCBC-D52B-BAED-ED8CD63BFAB8}"/>
              </a:ext>
            </a:extLst>
          </p:cNvPr>
          <p:cNvSpPr txBox="1"/>
          <p:nvPr/>
        </p:nvSpPr>
        <p:spPr>
          <a:xfrm>
            <a:off x="3487667" y="955637"/>
            <a:ext cx="273399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B9D26-2C82-0CB6-D230-93D80158A2C6}"/>
              </a:ext>
            </a:extLst>
          </p:cNvPr>
          <p:cNvSpPr txBox="1"/>
          <p:nvPr/>
        </p:nvSpPr>
        <p:spPr>
          <a:xfrm>
            <a:off x="3487667" y="2684307"/>
            <a:ext cx="273399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CustomList.java</a:t>
            </a:r>
          </a:p>
        </p:txBody>
      </p:sp>
    </p:spTree>
    <p:extLst>
      <p:ext uri="{BB962C8B-B14F-4D97-AF65-F5344CB8AC3E}">
        <p14:creationId xmlns:p14="http://schemas.microsoft.com/office/powerpoint/2010/main" val="79765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리사이클러 뷰</a:t>
            </a:r>
            <a:r>
              <a:rPr lang="en-US" altLang="ko-KR" sz="1500" dirty="0"/>
              <a:t> (RecyclerView)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2898880"/>
            <a:ext cx="5647467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ko-KR" altLang="en-US" sz="1200" dirty="0"/>
              <a:t>주요 클래스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b="1" dirty="0"/>
              <a:t>View Holder Class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List </a:t>
            </a:r>
            <a:r>
              <a:rPr lang="ko-KR" altLang="en-US" sz="1000" dirty="0"/>
              <a:t>항목의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을 포함하는 </a:t>
            </a: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wrapper class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에 </a:t>
            </a:r>
            <a:r>
              <a:rPr lang="en-US" altLang="ko-KR" sz="1000" dirty="0"/>
              <a:t>View </a:t>
            </a:r>
            <a:r>
              <a:rPr lang="ko-KR" altLang="en-US" sz="1000" dirty="0"/>
              <a:t>요소들을 채움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b="1" dirty="0"/>
              <a:t>Adapter Class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Holder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연결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3</a:t>
            </a:r>
            <a:r>
              <a:rPr lang="ko-KR" altLang="en-US" sz="1000" dirty="0"/>
              <a:t>개의 </a:t>
            </a:r>
            <a:r>
              <a:rPr lang="en-US" altLang="ko-KR" sz="1000" dirty="0"/>
              <a:t>method overriding </a:t>
            </a:r>
            <a:r>
              <a:rPr lang="ko-KR" altLang="en-US" sz="1000" dirty="0"/>
              <a:t>필요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b="1" dirty="0" err="1"/>
              <a:t>getItemCount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):</a:t>
            </a:r>
            <a:r>
              <a:rPr lang="ko-KR" altLang="en-US" sz="1000" b="1" dirty="0"/>
              <a:t> </a:t>
            </a:r>
            <a:r>
              <a:rPr lang="en-US" altLang="ko-KR" sz="1000" dirty="0"/>
              <a:t>Item</a:t>
            </a:r>
            <a:r>
              <a:rPr lang="ko-KR" altLang="en-US" sz="1000" dirty="0"/>
              <a:t>의 개수를 반환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b="1" dirty="0" err="1"/>
              <a:t>onBindViewHolder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): </a:t>
            </a:r>
            <a:r>
              <a:rPr lang="en-US" altLang="ko-KR" sz="1000" dirty="0"/>
              <a:t>View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연결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b="1" dirty="0" err="1"/>
              <a:t>onCreateViewHolder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):</a:t>
            </a:r>
            <a:r>
              <a:rPr lang="ko-KR" altLang="en-US" sz="1000" b="1" dirty="0"/>
              <a:t> </a:t>
            </a:r>
            <a:r>
              <a:rPr lang="ko-KR" altLang="en-US" sz="1000" dirty="0"/>
              <a:t>항목을 보여주는 </a:t>
            </a:r>
            <a:r>
              <a:rPr lang="en-US" altLang="ko-KR" sz="1000" dirty="0"/>
              <a:t>View</a:t>
            </a:r>
            <a:r>
              <a:rPr lang="ko-KR" altLang="en-US" sz="1000" dirty="0"/>
              <a:t>가 들어있는 </a:t>
            </a:r>
            <a:r>
              <a:rPr lang="en-US" altLang="ko-KR" sz="1000" dirty="0" err="1"/>
              <a:t>ViewHolder</a:t>
            </a:r>
            <a:r>
              <a:rPr lang="ko-KR" altLang="en-US" sz="1000" dirty="0"/>
              <a:t>를 반환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8" y="853639"/>
            <a:ext cx="564746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RecyclerView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ListView</a:t>
            </a:r>
            <a:r>
              <a:rPr lang="ko-KR" altLang="en-US" sz="1000" dirty="0"/>
              <a:t>와 유사하나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재활용하기에 빠르게 실행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대량의 </a:t>
            </a:r>
            <a:r>
              <a:rPr lang="en-US" altLang="ko-KR" sz="1000" dirty="0"/>
              <a:t>data set</a:t>
            </a:r>
            <a:r>
              <a:rPr lang="ko-KR" altLang="en-US" sz="1000" dirty="0"/>
              <a:t>를 효율적으로 표시할 수 있음 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026" name="Picture 2" descr="android] RecyclerView">
            <a:extLst>
              <a:ext uri="{FF2B5EF4-FFF2-40B4-BE49-F238E27FC236}">
                <a16:creationId xmlns:a16="http://schemas.microsoft.com/office/drawing/2014/main" id="{5A6DA173-6EB1-8A68-76EC-C2E2F06E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66" y="851483"/>
            <a:ext cx="2779796" cy="21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73EC21-BF32-E087-4CBC-661A331D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454" y="3107176"/>
            <a:ext cx="4909411" cy="34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6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RecyclerView </a:t>
            </a:r>
            <a:r>
              <a:rPr lang="ko-KR" altLang="en-US" sz="1500" dirty="0"/>
              <a:t>구현 단계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9D272-6C56-D8BD-64D5-7DC9916A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4061001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77491D-C757-42FA-6CD2-DAA30E67E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171452-80C2-378B-3608-934DC239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31" y="1003754"/>
            <a:ext cx="3050571" cy="5443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778425-92DC-D921-A492-80795369C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2609984"/>
            <a:ext cx="3558083" cy="2734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BD44E-3AF9-8105-C2A7-02B114478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49" y="1003754"/>
            <a:ext cx="3558084" cy="1500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7911E-0CFD-8F29-1EB9-F5FF35594DF2}"/>
              </a:ext>
            </a:extLst>
          </p:cNvPr>
          <p:cNvSpPr txBox="1"/>
          <p:nvPr/>
        </p:nvSpPr>
        <p:spPr>
          <a:xfrm>
            <a:off x="246517" y="5394766"/>
            <a:ext cx="3652383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RecyclerView</a:t>
            </a:r>
            <a:r>
              <a:rPr lang="ko-KR" altLang="en-US" sz="800" dirty="0"/>
              <a:t>의 </a:t>
            </a:r>
            <a:r>
              <a:rPr lang="en-US" altLang="ko-KR" sz="800" dirty="0"/>
              <a:t>layout </a:t>
            </a:r>
            <a:r>
              <a:rPr lang="ko-KR" altLang="en-US" sz="800" dirty="0"/>
              <a:t>결정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LinearLayout</a:t>
            </a:r>
            <a:r>
              <a:rPr lang="en-US" altLang="ko-KR" sz="800" dirty="0"/>
              <a:t> </a:t>
            </a:r>
            <a:r>
              <a:rPr lang="ko-KR" altLang="en-US" sz="800" dirty="0"/>
              <a:t>또는 </a:t>
            </a:r>
            <a:r>
              <a:rPr lang="en-US" altLang="ko-KR" sz="800" dirty="0" err="1"/>
              <a:t>GridLayout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목록에 있는 각 항목의 </a:t>
            </a:r>
            <a:r>
              <a:rPr lang="en-US" altLang="ko-KR" sz="800" dirty="0"/>
              <a:t>UI</a:t>
            </a:r>
            <a:r>
              <a:rPr lang="ko-KR" altLang="en-US" sz="800" dirty="0"/>
              <a:t>와 동작 방식 구현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en-US" altLang="ko-KR" sz="800" dirty="0" err="1"/>
              <a:t>ViewHolder</a:t>
            </a:r>
            <a:r>
              <a:rPr lang="en-US" altLang="ko-KR" sz="800" dirty="0"/>
              <a:t> Class </a:t>
            </a:r>
            <a:r>
              <a:rPr lang="ko-KR" altLang="en-US" sz="800" dirty="0"/>
              <a:t>확장</a:t>
            </a:r>
            <a:r>
              <a:rPr lang="en-US" altLang="ko-KR" sz="8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Adapter </a:t>
            </a:r>
            <a:r>
              <a:rPr lang="ko-KR" altLang="en-US" sz="800" dirty="0"/>
              <a:t>정의</a:t>
            </a:r>
            <a:endParaRPr lang="en-US" altLang="ko-KR" sz="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4FF0986-C402-492B-7AE4-7A331C0C6ACD}"/>
              </a:ext>
            </a:extLst>
          </p:cNvPr>
          <p:cNvCxnSpPr>
            <a:cxnSpLocks/>
          </p:cNvCxnSpPr>
          <p:nvPr/>
        </p:nvCxnSpPr>
        <p:spPr>
          <a:xfrm>
            <a:off x="246517" y="4233333"/>
            <a:ext cx="3694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DA23ED-AEED-6F83-88AD-2B3F9CE0E29B}"/>
              </a:ext>
            </a:extLst>
          </p:cNvPr>
          <p:cNvSpPr txBox="1"/>
          <p:nvPr/>
        </p:nvSpPr>
        <p:spPr>
          <a:xfrm>
            <a:off x="0" y="4060436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76C9E4-0232-67A8-444D-A0E051960027}"/>
              </a:ext>
            </a:extLst>
          </p:cNvPr>
          <p:cNvSpPr/>
          <p:nvPr/>
        </p:nvSpPr>
        <p:spPr>
          <a:xfrm>
            <a:off x="615950" y="4177032"/>
            <a:ext cx="2908300" cy="1028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23F48F-B27E-2473-FC31-63E0F4EDEEE6}"/>
              </a:ext>
            </a:extLst>
          </p:cNvPr>
          <p:cNvSpPr/>
          <p:nvPr/>
        </p:nvSpPr>
        <p:spPr>
          <a:xfrm>
            <a:off x="4060825" y="2196531"/>
            <a:ext cx="2679700" cy="5625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8085FE-878B-7880-DE76-6A05F7C6300A}"/>
              </a:ext>
            </a:extLst>
          </p:cNvPr>
          <p:cNvSpPr/>
          <p:nvPr/>
        </p:nvSpPr>
        <p:spPr>
          <a:xfrm>
            <a:off x="4060825" y="2840891"/>
            <a:ext cx="2679700" cy="3849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DB4273-32A3-C0B9-3EEE-D96D410ADAEA}"/>
              </a:ext>
            </a:extLst>
          </p:cNvPr>
          <p:cNvSpPr/>
          <p:nvPr/>
        </p:nvSpPr>
        <p:spPr>
          <a:xfrm>
            <a:off x="4060825" y="3307617"/>
            <a:ext cx="2679700" cy="2102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9A167C-C76A-FD6F-2D64-B1848060CD9F}"/>
              </a:ext>
            </a:extLst>
          </p:cNvPr>
          <p:cNvSpPr/>
          <p:nvPr/>
        </p:nvSpPr>
        <p:spPr>
          <a:xfrm>
            <a:off x="4060825" y="4603751"/>
            <a:ext cx="2361142" cy="16668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3604A3-1069-824A-414A-B27562A49636}"/>
              </a:ext>
            </a:extLst>
          </p:cNvPr>
          <p:cNvSpPr/>
          <p:nvPr/>
        </p:nvSpPr>
        <p:spPr>
          <a:xfrm>
            <a:off x="431233" y="4793394"/>
            <a:ext cx="3438000" cy="42630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07EB86-1784-FF4C-12CF-FCF8620B11D4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 flipV="1">
            <a:off x="3869233" y="5006547"/>
            <a:ext cx="191592" cy="43064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490E12-85DA-6CA1-E13A-4BF3C220CCE4}"/>
              </a:ext>
            </a:extLst>
          </p:cNvPr>
          <p:cNvSpPr txBox="1"/>
          <p:nvPr/>
        </p:nvSpPr>
        <p:spPr>
          <a:xfrm>
            <a:off x="7092000" y="5482093"/>
            <a:ext cx="167449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클릭 이벤트 정의</a:t>
            </a:r>
            <a:endParaRPr lang="en-US" altLang="ko-KR" sz="8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619292-9EB8-E1C1-A5E1-FA392289F71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421967" y="5608699"/>
            <a:ext cx="6700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FF997B-D75F-DEB3-8249-15E95BBEB566}"/>
              </a:ext>
            </a:extLst>
          </p:cNvPr>
          <p:cNvCxnSpPr>
            <a:cxnSpLocks/>
          </p:cNvCxnSpPr>
          <p:nvPr/>
        </p:nvCxnSpPr>
        <p:spPr>
          <a:xfrm>
            <a:off x="6899804" y="3032877"/>
            <a:ext cx="26439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53628D3-6CA2-D741-24BD-9C7C2C9A919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740525" y="2477803"/>
            <a:ext cx="1682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AE9811-BBCC-D9E5-9BD2-226C9772D84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40525" y="3033345"/>
            <a:ext cx="159279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B6B2C9-356B-2E10-E540-D2A720E715F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740525" y="3410121"/>
            <a:ext cx="168275" cy="26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363C2EF-0D31-D0EB-B0E6-80C7A0DDD13A}"/>
              </a:ext>
            </a:extLst>
          </p:cNvPr>
          <p:cNvCxnSpPr>
            <a:cxnSpLocks/>
          </p:cNvCxnSpPr>
          <p:nvPr/>
        </p:nvCxnSpPr>
        <p:spPr>
          <a:xfrm>
            <a:off x="6902449" y="2482037"/>
            <a:ext cx="0" cy="9217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8CB9F10-A3C8-4E54-79EE-F71E37B5D7E1}"/>
              </a:ext>
            </a:extLst>
          </p:cNvPr>
          <p:cNvSpPr txBox="1"/>
          <p:nvPr/>
        </p:nvSpPr>
        <p:spPr>
          <a:xfrm>
            <a:off x="7164198" y="2906271"/>
            <a:ext cx="202594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Adapter Class</a:t>
            </a:r>
            <a:r>
              <a:rPr lang="ko-KR" altLang="en-US" sz="800" dirty="0"/>
              <a:t>의 필수 </a:t>
            </a:r>
            <a:r>
              <a:rPr lang="en-US" altLang="ko-KR" sz="800" dirty="0"/>
              <a:t>method </a:t>
            </a:r>
            <a:r>
              <a:rPr lang="ko-KR" altLang="en-US" sz="800" dirty="0"/>
              <a:t>재정의</a:t>
            </a:r>
            <a:endParaRPr lang="en-US" altLang="ko-KR" sz="8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D4CEF9-58E0-0648-7132-AA152EDC4073}"/>
              </a:ext>
            </a:extLst>
          </p:cNvPr>
          <p:cNvCxnSpPr>
            <a:cxnSpLocks/>
          </p:cNvCxnSpPr>
          <p:nvPr/>
        </p:nvCxnSpPr>
        <p:spPr>
          <a:xfrm>
            <a:off x="246517" y="4552278"/>
            <a:ext cx="3694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5668059-B4E4-BA85-E2DD-B4B3BADF3327}"/>
              </a:ext>
            </a:extLst>
          </p:cNvPr>
          <p:cNvSpPr txBox="1"/>
          <p:nvPr/>
        </p:nvSpPr>
        <p:spPr>
          <a:xfrm>
            <a:off x="0" y="4379381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3CDEB2-AA10-D2DB-F90F-107D44FAB62E}"/>
              </a:ext>
            </a:extLst>
          </p:cNvPr>
          <p:cNvSpPr/>
          <p:nvPr/>
        </p:nvSpPr>
        <p:spPr>
          <a:xfrm>
            <a:off x="615949" y="4279900"/>
            <a:ext cx="1693863" cy="3189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8F9473-CB5E-0AE9-CE0E-A1EC305C42F1}"/>
              </a:ext>
            </a:extLst>
          </p:cNvPr>
          <p:cNvSpPr/>
          <p:nvPr/>
        </p:nvSpPr>
        <p:spPr>
          <a:xfrm>
            <a:off x="3985181" y="3677166"/>
            <a:ext cx="3020721" cy="265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30879A5-0614-2035-66C2-8A973D9D6882}"/>
              </a:ext>
            </a:extLst>
          </p:cNvPr>
          <p:cNvCxnSpPr>
            <a:cxnSpLocks/>
          </p:cNvCxnSpPr>
          <p:nvPr/>
        </p:nvCxnSpPr>
        <p:spPr>
          <a:xfrm>
            <a:off x="7005902" y="3742653"/>
            <a:ext cx="3694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A819EE-F1EB-0B30-802C-D1F24604B45F}"/>
              </a:ext>
            </a:extLst>
          </p:cNvPr>
          <p:cNvSpPr txBox="1"/>
          <p:nvPr/>
        </p:nvSpPr>
        <p:spPr>
          <a:xfrm>
            <a:off x="7329084" y="3551812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90E33C4-9D3F-0288-2201-D5AF2F467EC9}"/>
              </a:ext>
            </a:extLst>
          </p:cNvPr>
          <p:cNvSpPr/>
          <p:nvPr/>
        </p:nvSpPr>
        <p:spPr>
          <a:xfrm>
            <a:off x="3955331" y="1011444"/>
            <a:ext cx="3050571" cy="255335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7357EC-183F-E704-2BBA-1A7A572289E8}"/>
              </a:ext>
            </a:extLst>
          </p:cNvPr>
          <p:cNvCxnSpPr>
            <a:cxnSpLocks/>
          </p:cNvCxnSpPr>
          <p:nvPr/>
        </p:nvCxnSpPr>
        <p:spPr>
          <a:xfrm>
            <a:off x="7005902" y="1121264"/>
            <a:ext cx="3694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AC905AD-65A4-BBE1-3772-C3B486B8C235}"/>
              </a:ext>
            </a:extLst>
          </p:cNvPr>
          <p:cNvSpPr txBox="1"/>
          <p:nvPr/>
        </p:nvSpPr>
        <p:spPr>
          <a:xfrm>
            <a:off x="7328344" y="927794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9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스피너</a:t>
            </a:r>
            <a:r>
              <a:rPr lang="ko-KR" altLang="en-US" sz="1500" dirty="0"/>
              <a:t> </a:t>
            </a:r>
            <a:r>
              <a:rPr lang="en-US" altLang="ko-KR" sz="1500" dirty="0"/>
              <a:t>(Spinner)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613963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항목을 선택하기 위한 드롭다운 리스트와 유사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기본적인 상태에서는 현재 선택된 값을 표시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</a:t>
            </a:r>
            <a:r>
              <a:rPr lang="ko-KR" altLang="en-US" sz="1000" dirty="0" err="1"/>
              <a:t>스피너를</a:t>
            </a:r>
            <a:r>
              <a:rPr lang="ko-KR" altLang="en-US" sz="1000" dirty="0"/>
              <a:t> 터치하면 모든 가능한 값을 보여주는 드롭 다운 메뉴가 나타남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B2334-D5C7-99D0-82E7-FC59F75C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84" y="1589274"/>
            <a:ext cx="4065145" cy="2741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361698-D8D5-FDD0-0D23-527490B1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8" y="4419958"/>
            <a:ext cx="3259657" cy="2170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00A09-1FBA-A0F1-3EB3-E90B635FA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31" y="1589274"/>
            <a:ext cx="3266775" cy="2468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19C9BA-9D71-B302-4465-34FFF5E4F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1447206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16ED3-41FD-C8E0-3291-5362600B0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407069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D6595C-065B-E681-0345-6E0CF2B91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1447206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54AF6B-9C98-A93D-3B23-ABFD6602D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4070690"/>
            <a:ext cx="1417500" cy="25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5995EC-12C5-B578-0A52-E027C952B6E9}"/>
              </a:ext>
            </a:extLst>
          </p:cNvPr>
          <p:cNvSpPr/>
          <p:nvPr/>
        </p:nvSpPr>
        <p:spPr>
          <a:xfrm>
            <a:off x="488601" y="3334124"/>
            <a:ext cx="2007123" cy="6128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7E47-A773-CC8E-75C9-26BA47047A93}"/>
              </a:ext>
            </a:extLst>
          </p:cNvPr>
          <p:cNvSpPr txBox="1"/>
          <p:nvPr/>
        </p:nvSpPr>
        <p:spPr>
          <a:xfrm>
            <a:off x="225049" y="4182743"/>
            <a:ext cx="273399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String.xml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6FE61E-2F6F-B6D3-8EC8-D798F4339B8C}"/>
              </a:ext>
            </a:extLst>
          </p:cNvPr>
          <p:cNvSpPr/>
          <p:nvPr/>
        </p:nvSpPr>
        <p:spPr>
          <a:xfrm>
            <a:off x="4006912" y="2393938"/>
            <a:ext cx="3440097" cy="23177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E67A6-6986-62D1-9D25-C5289E152EBA}"/>
              </a:ext>
            </a:extLst>
          </p:cNvPr>
          <p:cNvSpPr/>
          <p:nvPr/>
        </p:nvSpPr>
        <p:spPr>
          <a:xfrm>
            <a:off x="4006912" y="2865597"/>
            <a:ext cx="3754917" cy="12555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C2978-42A1-736E-0436-3AD6F8C8A852}"/>
              </a:ext>
            </a:extLst>
          </p:cNvPr>
          <p:cNvSpPr txBox="1"/>
          <p:nvPr/>
        </p:nvSpPr>
        <p:spPr>
          <a:xfrm>
            <a:off x="3696684" y="4361022"/>
            <a:ext cx="2637879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Data array</a:t>
            </a:r>
            <a:r>
              <a:rPr lang="ko-KR" altLang="en-US" sz="800" dirty="0"/>
              <a:t>를 연결하는 </a:t>
            </a:r>
            <a:r>
              <a:rPr lang="en-US" altLang="ko-KR" sz="800" dirty="0"/>
              <a:t>adapter </a:t>
            </a:r>
            <a:r>
              <a:rPr lang="ko-KR" altLang="en-US" sz="800" dirty="0"/>
              <a:t>생성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Spinner </a:t>
            </a:r>
            <a:r>
              <a:rPr lang="en-US" altLang="ko-KR" sz="800" dirty="0" err="1"/>
              <a:t>DropDown</a:t>
            </a:r>
            <a:r>
              <a:rPr lang="en-US" altLang="ko-KR" sz="800" dirty="0"/>
              <a:t> menu</a:t>
            </a:r>
            <a:r>
              <a:rPr lang="ko-KR" altLang="en-US" sz="800" dirty="0"/>
              <a:t>의 </a:t>
            </a:r>
            <a:r>
              <a:rPr lang="en-US" altLang="ko-KR" sz="800" dirty="0"/>
              <a:t>layout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Spinner</a:t>
            </a:r>
            <a:r>
              <a:rPr lang="ko-KR" altLang="en-US" sz="800" dirty="0"/>
              <a:t>에 </a:t>
            </a:r>
            <a:r>
              <a:rPr lang="en-US" altLang="ko-KR" sz="800" dirty="0"/>
              <a:t>adapter </a:t>
            </a:r>
            <a:r>
              <a:rPr lang="ko-KR" altLang="en-US" sz="800" dirty="0"/>
              <a:t>연결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Spinner</a:t>
            </a:r>
            <a:r>
              <a:rPr lang="ko-KR" altLang="en-US" sz="800" dirty="0"/>
              <a:t>에서 특정 항목 선택에 따른 이벤트 처리</a:t>
            </a:r>
            <a:endParaRPr lang="en-US" altLang="ko-KR" sz="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B6F5EAC-DC68-EE5C-71A6-7005647F7D64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552700" y="2509826"/>
            <a:ext cx="1454212" cy="31526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8D1A24-F1C5-C91C-4212-06438B9CF367}"/>
              </a:ext>
            </a:extLst>
          </p:cNvPr>
          <p:cNvSpPr/>
          <p:nvPr/>
        </p:nvSpPr>
        <p:spPr>
          <a:xfrm>
            <a:off x="501917" y="4890349"/>
            <a:ext cx="2050783" cy="15443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51033-8217-4697-79B5-99AFFC3689EE}"/>
              </a:ext>
            </a:extLst>
          </p:cNvPr>
          <p:cNvSpPr txBox="1"/>
          <p:nvPr/>
        </p:nvSpPr>
        <p:spPr>
          <a:xfrm>
            <a:off x="7839570" y="2613714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088FB3-80D7-44BA-CFEF-FE2C110F8768}"/>
              </a:ext>
            </a:extLst>
          </p:cNvPr>
          <p:cNvSpPr txBox="1"/>
          <p:nvPr/>
        </p:nvSpPr>
        <p:spPr>
          <a:xfrm>
            <a:off x="7847927" y="3313953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D5ABA-D94D-51DD-03F6-47A6A132EDA5}"/>
              </a:ext>
            </a:extLst>
          </p:cNvPr>
          <p:cNvSpPr txBox="1"/>
          <p:nvPr/>
        </p:nvSpPr>
        <p:spPr>
          <a:xfrm>
            <a:off x="7839570" y="2490249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943A8C9-D0FB-1F13-FFEC-2506F09E9475}"/>
              </a:ext>
            </a:extLst>
          </p:cNvPr>
          <p:cNvCxnSpPr>
            <a:cxnSpLocks/>
          </p:cNvCxnSpPr>
          <p:nvPr/>
        </p:nvCxnSpPr>
        <p:spPr>
          <a:xfrm flipH="1">
            <a:off x="7447009" y="2442093"/>
            <a:ext cx="47030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6091A7A-DFCA-B80A-6F8E-FDE179B68B4F}"/>
              </a:ext>
            </a:extLst>
          </p:cNvPr>
          <p:cNvCxnSpPr>
            <a:cxnSpLocks/>
          </p:cNvCxnSpPr>
          <p:nvPr/>
        </p:nvCxnSpPr>
        <p:spPr>
          <a:xfrm flipH="1">
            <a:off x="7447009" y="2687352"/>
            <a:ext cx="47030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3283EF-9F3C-7006-FE41-B4A1C43B6D22}"/>
              </a:ext>
            </a:extLst>
          </p:cNvPr>
          <p:cNvCxnSpPr>
            <a:cxnSpLocks/>
          </p:cNvCxnSpPr>
          <p:nvPr/>
        </p:nvCxnSpPr>
        <p:spPr>
          <a:xfrm flipH="1">
            <a:off x="7447009" y="2793715"/>
            <a:ext cx="47030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DF83AD4-2BC4-1B18-A846-241222226A7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7761829" y="3493368"/>
            <a:ext cx="1554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5B2283-BB12-14FE-1237-D7AD1E7B13BA}"/>
              </a:ext>
            </a:extLst>
          </p:cNvPr>
          <p:cNvSpPr txBox="1"/>
          <p:nvPr/>
        </p:nvSpPr>
        <p:spPr>
          <a:xfrm>
            <a:off x="7839570" y="2263595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0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프래그먼트</a:t>
            </a:r>
            <a:r>
              <a:rPr lang="ko-KR" altLang="en-US" sz="1500" dirty="0"/>
              <a:t> </a:t>
            </a:r>
            <a:r>
              <a:rPr lang="en-US" altLang="ko-KR" sz="1500" dirty="0"/>
              <a:t>(Fragment)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094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Fragment</a:t>
            </a:r>
            <a:r>
              <a:rPr lang="ko-KR" altLang="en-US" sz="1200" b="1" dirty="0"/>
              <a:t> 개념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 </a:t>
            </a:r>
            <a:r>
              <a:rPr lang="ko-KR" altLang="en-US" sz="1000" dirty="0"/>
              <a:t>안에 위치할 수 있는 </a:t>
            </a:r>
            <a:r>
              <a:rPr lang="en-US" altLang="ko-KR" sz="1000" dirty="0"/>
              <a:t>UI</a:t>
            </a:r>
            <a:r>
              <a:rPr lang="ko-KR" altLang="en-US" sz="1000" dirty="0"/>
              <a:t>의 조각 </a:t>
            </a:r>
            <a:r>
              <a:rPr lang="en-US" altLang="ko-KR" sz="1000" dirty="0"/>
              <a:t>(sub-activity)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는 일반적으로 하나의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만을 가지기 때문에 동적으로 </a:t>
            </a:r>
            <a:r>
              <a:rPr lang="en-US" altLang="ko-KR" sz="1000" dirty="0"/>
              <a:t>layout</a:t>
            </a:r>
            <a:r>
              <a:rPr lang="ko-KR" altLang="en-US" sz="1000" dirty="0"/>
              <a:t>을 변경하기 어려움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태블릿과 같은 넓은 화면에서 화면 일부의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을 유동적으로 사용하기 위해 고안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Activity &amp; Fragment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Fragment</a:t>
            </a:r>
            <a:r>
              <a:rPr lang="ko-KR" altLang="en-US" sz="1000" dirty="0"/>
              <a:t>는 자신의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life cycle</a:t>
            </a:r>
            <a:r>
              <a:rPr lang="ko-KR" altLang="en-US" sz="1000" dirty="0"/>
              <a:t>을 가진 내장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처럼 동작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Fragment</a:t>
            </a:r>
            <a:r>
              <a:rPr lang="ko-KR" altLang="en-US" sz="1200" b="1" dirty="0"/>
              <a:t>의 특징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자신만의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을 가진다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자신만의 </a:t>
            </a:r>
            <a:r>
              <a:rPr lang="en-US" altLang="ko-KR" sz="1000" dirty="0"/>
              <a:t>lifecycle callback method</a:t>
            </a:r>
            <a:r>
              <a:rPr lang="ko-KR" altLang="en-US" sz="1000" dirty="0"/>
              <a:t>를 가질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실행될 때 </a:t>
            </a:r>
            <a:r>
              <a:rPr lang="en-US" altLang="ko-KR" sz="1000" dirty="0"/>
              <a:t>fragment</a:t>
            </a:r>
            <a:r>
              <a:rPr lang="ko-KR" altLang="en-US" sz="1000" dirty="0"/>
              <a:t>를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 추가하거나 삭제할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안에 여러 개의 </a:t>
            </a:r>
            <a:r>
              <a:rPr lang="en-US" altLang="ko-KR" sz="1000" dirty="0"/>
              <a:t>fragment</a:t>
            </a:r>
            <a:r>
              <a:rPr lang="ko-KR" altLang="en-US" sz="1000" dirty="0"/>
              <a:t>를 결합하여 </a:t>
            </a:r>
            <a:r>
              <a:rPr lang="en-US" altLang="ko-KR" sz="1000" dirty="0"/>
              <a:t>multi-panel UI</a:t>
            </a:r>
            <a:r>
              <a:rPr lang="ko-KR" altLang="en-US" sz="1000" dirty="0"/>
              <a:t>를 구축할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fragment</a:t>
            </a:r>
            <a:r>
              <a:rPr lang="ko-KR" altLang="en-US" sz="1000" dirty="0"/>
              <a:t>는 여러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사용할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Fragment</a:t>
            </a:r>
            <a:r>
              <a:rPr lang="ko-KR" altLang="en-US" sz="1000" dirty="0"/>
              <a:t>의 </a:t>
            </a:r>
            <a:r>
              <a:rPr lang="en-US" altLang="ko-KR" sz="1000" dirty="0"/>
              <a:t>life cycle</a:t>
            </a:r>
            <a:r>
              <a:rPr lang="ko-KR" altLang="en-US" sz="1000" dirty="0"/>
              <a:t>은 </a:t>
            </a:r>
            <a:r>
              <a:rPr lang="en-US" altLang="ko-KR" sz="1000" dirty="0"/>
              <a:t>host 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life cycle</a:t>
            </a:r>
            <a:r>
              <a:rPr lang="ko-KR" altLang="en-US" sz="1000" dirty="0"/>
              <a:t>과 연관되어 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Host activity</a:t>
            </a:r>
            <a:r>
              <a:rPr lang="ko-KR" altLang="en-US" sz="1000" dirty="0"/>
              <a:t>가 정지되면 그 안의 모든 </a:t>
            </a:r>
            <a:r>
              <a:rPr lang="en-US" altLang="ko-KR" sz="1000" dirty="0"/>
              <a:t>fragment</a:t>
            </a:r>
            <a:r>
              <a:rPr lang="ko-KR" altLang="en-US" sz="1000" dirty="0"/>
              <a:t>들도 정지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1026" name="Picture 2" descr="Difference Between a Fragment and an Activity in Android - GeeksforGeeks">
            <a:extLst>
              <a:ext uri="{FF2B5EF4-FFF2-40B4-BE49-F238E27FC236}">
                <a16:creationId xmlns:a16="http://schemas.microsoft.com/office/drawing/2014/main" id="{CCA3240D-1259-1F3C-E576-21ABD4194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614" y="790868"/>
            <a:ext cx="4943339" cy="30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gment">
            <a:extLst>
              <a:ext uri="{FF2B5EF4-FFF2-40B4-BE49-F238E27FC236}">
                <a16:creationId xmlns:a16="http://schemas.microsoft.com/office/drawing/2014/main" id="{D72F024B-94A6-565B-DE41-A6CE0413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02" y="3922011"/>
            <a:ext cx="4943339" cy="254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BC1C2-AAFF-358F-C030-6927E5F8C6C8}"/>
              </a:ext>
            </a:extLst>
          </p:cNvPr>
          <p:cNvSpPr txBox="1"/>
          <p:nvPr/>
        </p:nvSpPr>
        <p:spPr>
          <a:xfrm>
            <a:off x="6779063" y="6480334"/>
            <a:ext cx="14421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Fragment</a:t>
            </a:r>
            <a:r>
              <a:rPr lang="ko-KR" altLang="en-US" sz="1000" dirty="0"/>
              <a:t>의 </a:t>
            </a:r>
            <a:r>
              <a:rPr lang="en-US" altLang="ko-KR" sz="1000" dirty="0"/>
              <a:t>LifeCycle</a:t>
            </a:r>
          </a:p>
        </p:txBody>
      </p:sp>
    </p:spTree>
    <p:extLst>
      <p:ext uri="{BB962C8B-B14F-4D97-AF65-F5344CB8AC3E}">
        <p14:creationId xmlns:p14="http://schemas.microsoft.com/office/powerpoint/2010/main" val="389756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프래그먼트</a:t>
            </a:r>
            <a:r>
              <a:rPr lang="ko-KR" altLang="en-US" sz="1500" dirty="0"/>
              <a:t> </a:t>
            </a:r>
            <a:r>
              <a:rPr lang="en-US" altLang="ko-KR" sz="1500" dirty="0"/>
              <a:t>(Fragment) </a:t>
            </a:r>
            <a:r>
              <a:rPr lang="ko-KR" altLang="en-US" sz="1500" dirty="0"/>
              <a:t>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E0688-5486-256A-BDC2-37352AF9D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0467" y="4060964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765149-8305-CC9D-EC11-42F88B2A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4065" y="4060964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D1DC0-6C67-6B7E-F5C5-10FC52C38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0467" y="140526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F1B573-1C41-BBDA-12EE-84A509C67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5326075"/>
            <a:ext cx="1866466" cy="1487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B88A91-5E94-7968-B73A-5A071703D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82" y="3629922"/>
            <a:ext cx="1859533" cy="13909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AE7C1B-D0D1-2CEF-70E1-97DB81CD7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56" y="909002"/>
            <a:ext cx="1849259" cy="24459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D2D3FF-4EFE-F103-0CCC-4C7C841D5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1660" y="909001"/>
            <a:ext cx="2966413" cy="25335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892443-5922-FF4F-49F8-2C1C99181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661" y="3629922"/>
            <a:ext cx="2966414" cy="15037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977C5D-9ED6-E2BE-085A-07CC923D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1661" y="5320964"/>
            <a:ext cx="2966414" cy="14923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5F9702-AE43-3ACD-A7A7-4D36587D11BC}"/>
              </a:ext>
            </a:extLst>
          </p:cNvPr>
          <p:cNvSpPr/>
          <p:nvPr/>
        </p:nvSpPr>
        <p:spPr>
          <a:xfrm>
            <a:off x="9190468" y="1479669"/>
            <a:ext cx="530324" cy="1564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021243-51D9-434D-4116-710635EA905C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>
            <a:off x="9455630" y="1636089"/>
            <a:ext cx="443587" cy="242487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CFA32DA-18D0-FE55-DC37-ACBFAC97E618}"/>
              </a:ext>
            </a:extLst>
          </p:cNvPr>
          <p:cNvCxnSpPr>
            <a:cxnSpLocks/>
            <a:stCxn id="30" idx="2"/>
            <a:endCxn id="4" idx="0"/>
          </p:cNvCxnSpPr>
          <p:nvPr/>
        </p:nvCxnSpPr>
        <p:spPr>
          <a:xfrm>
            <a:off x="9987542" y="1636089"/>
            <a:ext cx="1415273" cy="242487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3C7527-7B08-7B6F-05E3-5A5D5D3705D5}"/>
              </a:ext>
            </a:extLst>
          </p:cNvPr>
          <p:cNvSpPr/>
          <p:nvPr/>
        </p:nvSpPr>
        <p:spPr>
          <a:xfrm>
            <a:off x="9722380" y="1479669"/>
            <a:ext cx="530324" cy="1564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FD490C-9B6E-6B18-C2DF-8AB00F1C5B95}"/>
              </a:ext>
            </a:extLst>
          </p:cNvPr>
          <p:cNvSpPr txBox="1"/>
          <p:nvPr/>
        </p:nvSpPr>
        <p:spPr>
          <a:xfrm>
            <a:off x="5578698" y="1683001"/>
            <a:ext cx="3523444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FragmentManager: </a:t>
            </a:r>
            <a:r>
              <a:rPr lang="en-US" altLang="ko-KR" sz="800" dirty="0"/>
              <a:t>Back stack</a:t>
            </a:r>
            <a:r>
              <a:rPr lang="ko-KR" altLang="en-US" sz="800" dirty="0"/>
              <a:t>을 관리하고 </a:t>
            </a:r>
            <a:r>
              <a:rPr lang="en-US" altLang="ko-KR" sz="800" dirty="0"/>
              <a:t>FragmentTransaction</a:t>
            </a:r>
            <a:r>
              <a:rPr lang="ko-KR" altLang="en-US" sz="800" dirty="0"/>
              <a:t>을 생성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FragmentTransaction: </a:t>
            </a:r>
            <a:r>
              <a:rPr lang="en-US" altLang="ko-KR" sz="800" dirty="0"/>
              <a:t>Fragment</a:t>
            </a:r>
            <a:r>
              <a:rPr lang="ko-KR" altLang="en-US" sz="800" dirty="0"/>
              <a:t>의 추가</a:t>
            </a:r>
            <a:r>
              <a:rPr lang="en-US" altLang="ko-KR" sz="800" dirty="0"/>
              <a:t>, </a:t>
            </a:r>
            <a:r>
              <a:rPr lang="ko-KR" altLang="en-US" sz="800" dirty="0"/>
              <a:t>교체</a:t>
            </a:r>
            <a:r>
              <a:rPr lang="en-US" altLang="ko-KR" sz="800" dirty="0"/>
              <a:t>, </a:t>
            </a:r>
            <a:r>
              <a:rPr lang="ko-KR" altLang="en-US" sz="800" dirty="0"/>
              <a:t>삭제하는 작업을 제공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Ft.replace</a:t>
            </a:r>
            <a:r>
              <a:rPr lang="en-US" altLang="ko-KR" sz="800" b="1" dirty="0"/>
              <a:t>: </a:t>
            </a:r>
            <a:r>
              <a:rPr lang="en-US" altLang="ko-KR" sz="800" dirty="0" err="1"/>
              <a:t>activity_main</a:t>
            </a:r>
            <a:r>
              <a:rPr lang="ko-KR" altLang="en-US" sz="800" dirty="0"/>
              <a:t>의 </a:t>
            </a:r>
            <a:r>
              <a:rPr lang="en-US" altLang="ko-KR" sz="800" dirty="0" err="1"/>
              <a:t>FrameLayout</a:t>
            </a:r>
            <a:r>
              <a:rPr lang="en-US" altLang="ko-KR" sz="800" dirty="0"/>
              <a:t> </a:t>
            </a:r>
            <a:r>
              <a:rPr lang="ko-KR" altLang="en-US" sz="800" dirty="0"/>
              <a:t>부분을 </a:t>
            </a:r>
            <a:r>
              <a:rPr lang="en-US" altLang="ko-KR" sz="800" dirty="0"/>
              <a:t>Fragment1</a:t>
            </a:r>
            <a:r>
              <a:rPr lang="ko-KR" altLang="en-US" sz="800" dirty="0"/>
              <a:t>로 교체한다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Ft.commitAllowingStateLoss</a:t>
            </a:r>
            <a:r>
              <a:rPr lang="en-US" altLang="ko-KR" sz="800" b="1" dirty="0"/>
              <a:t>: </a:t>
            </a:r>
            <a:r>
              <a:rPr lang="ko-KR" altLang="en-US" sz="800" dirty="0"/>
              <a:t>교체 작업을 </a:t>
            </a:r>
            <a:r>
              <a:rPr lang="en-US" altLang="ko-KR" sz="800" dirty="0"/>
              <a:t>commit </a:t>
            </a:r>
            <a:r>
              <a:rPr lang="ko-KR" altLang="en-US" sz="800" dirty="0"/>
              <a:t>한다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Activity State Loss </a:t>
            </a:r>
            <a:r>
              <a:rPr lang="ko-KR" altLang="en-US" sz="800" dirty="0"/>
              <a:t>현상을 유발할 수 있음</a:t>
            </a:r>
            <a:r>
              <a:rPr lang="en-US" altLang="ko-KR" sz="8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0A9DCD-33DA-95DE-1890-1FA5BC2166A6}"/>
              </a:ext>
            </a:extLst>
          </p:cNvPr>
          <p:cNvSpPr txBox="1"/>
          <p:nvPr/>
        </p:nvSpPr>
        <p:spPr>
          <a:xfrm>
            <a:off x="311151" y="670533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9F41F2-B8C6-99B7-512E-579481A8DE8B}"/>
              </a:ext>
            </a:extLst>
          </p:cNvPr>
          <p:cNvSpPr txBox="1"/>
          <p:nvPr/>
        </p:nvSpPr>
        <p:spPr>
          <a:xfrm>
            <a:off x="2484361" y="670533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53FA79-80E5-BAAF-72B2-42510A945BD5}"/>
              </a:ext>
            </a:extLst>
          </p:cNvPr>
          <p:cNvSpPr txBox="1"/>
          <p:nvPr/>
        </p:nvSpPr>
        <p:spPr>
          <a:xfrm>
            <a:off x="311151" y="3418338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fragment1.xml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637E2-87E7-BE11-C792-7F7C5A0F2DC4}"/>
              </a:ext>
            </a:extLst>
          </p:cNvPr>
          <p:cNvSpPr txBox="1"/>
          <p:nvPr/>
        </p:nvSpPr>
        <p:spPr>
          <a:xfrm>
            <a:off x="2484361" y="3418338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Fragment1.java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C650AB-ED76-3E59-EAA4-06AD54B8467C}"/>
              </a:ext>
            </a:extLst>
          </p:cNvPr>
          <p:cNvSpPr txBox="1"/>
          <p:nvPr/>
        </p:nvSpPr>
        <p:spPr>
          <a:xfrm>
            <a:off x="311151" y="5097119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fragment2.xml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3E97C4-6B4C-77D0-01F1-4A0538EA318B}"/>
              </a:ext>
            </a:extLst>
          </p:cNvPr>
          <p:cNvSpPr txBox="1"/>
          <p:nvPr/>
        </p:nvSpPr>
        <p:spPr>
          <a:xfrm>
            <a:off x="2484361" y="5097119"/>
            <a:ext cx="10731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Fragment2.java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FF7F6-A2EB-5180-60D9-62238A16C6D8}"/>
              </a:ext>
            </a:extLst>
          </p:cNvPr>
          <p:cNvSpPr txBox="1"/>
          <p:nvPr/>
        </p:nvSpPr>
        <p:spPr>
          <a:xfrm>
            <a:off x="5434937" y="6000128"/>
            <a:ext cx="3786584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Activity State Loss </a:t>
            </a:r>
            <a:r>
              <a:rPr lang="ko-KR" altLang="en-US" sz="800" b="1" dirty="0"/>
              <a:t>현상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600" dirty="0"/>
              <a:t>일반적으로 </a:t>
            </a:r>
            <a:r>
              <a:rPr lang="en-US" altLang="ko-KR" sz="600" dirty="0"/>
              <a:t>commit</a:t>
            </a:r>
            <a:r>
              <a:rPr lang="ko-KR" altLang="en-US" sz="600" dirty="0"/>
              <a:t>을 수행한 뒤에 </a:t>
            </a:r>
            <a:r>
              <a:rPr lang="en-US" altLang="ko-KR" sz="600" dirty="0"/>
              <a:t>onSaveInstanceState</a:t>
            </a:r>
            <a:r>
              <a:rPr lang="ko-KR" altLang="en-US" sz="600" dirty="0"/>
              <a:t>로 상태를 저장해야 한다</a:t>
            </a:r>
            <a:r>
              <a:rPr lang="en-US" altLang="ko-KR" sz="6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600" dirty="0"/>
              <a:t>하지만</a:t>
            </a:r>
            <a:r>
              <a:rPr lang="en-US" altLang="ko-KR" sz="600" dirty="0"/>
              <a:t>, </a:t>
            </a:r>
            <a:r>
              <a:rPr lang="ko-KR" altLang="en-US" sz="600" dirty="0"/>
              <a:t>상태 저장 이후에 </a:t>
            </a:r>
            <a:r>
              <a:rPr lang="en-US" altLang="ko-KR" sz="600" dirty="0"/>
              <a:t>commit</a:t>
            </a:r>
            <a:r>
              <a:rPr lang="ko-KR" altLang="en-US" sz="600" dirty="0"/>
              <a:t>을 진행할 경우에 </a:t>
            </a:r>
            <a:r>
              <a:rPr lang="en-US" altLang="ko-KR" sz="600" dirty="0"/>
              <a:t>commit </a:t>
            </a:r>
            <a:r>
              <a:rPr lang="ko-KR" altLang="en-US" sz="600" dirty="0"/>
              <a:t>한 사항이 저장되지 않아 </a:t>
            </a:r>
            <a:r>
              <a:rPr lang="en-US" altLang="ko-KR" sz="600" dirty="0"/>
              <a:t>RestoreInstanceState</a:t>
            </a:r>
            <a:r>
              <a:rPr lang="ko-KR" altLang="en-US" sz="600" dirty="0"/>
              <a:t>를 수행할 때</a:t>
            </a:r>
            <a:r>
              <a:rPr lang="en-US" altLang="ko-KR" sz="600" dirty="0"/>
              <a:t>, commit</a:t>
            </a:r>
            <a:r>
              <a:rPr lang="ko-KR" altLang="en-US" sz="600" dirty="0"/>
              <a:t>된 항목이 복원되지 않는다</a:t>
            </a:r>
            <a:r>
              <a:rPr lang="en-US" altLang="ko-KR" sz="600" dirty="0"/>
              <a:t>.</a:t>
            </a:r>
            <a:br>
              <a:rPr lang="en-US" altLang="ko-KR" sz="600" dirty="0"/>
            </a:br>
            <a:r>
              <a:rPr lang="en-US" altLang="ko-KR" sz="600" dirty="0"/>
              <a:t>-&gt; </a:t>
            </a:r>
            <a:r>
              <a:rPr lang="ko-KR" altLang="en-US" sz="600" dirty="0"/>
              <a:t>이를 </a:t>
            </a:r>
            <a:r>
              <a:rPr lang="en-US" altLang="ko-KR" sz="600" dirty="0"/>
              <a:t>activity state loss </a:t>
            </a:r>
            <a:r>
              <a:rPr lang="ko-KR" altLang="en-US" sz="600" dirty="0"/>
              <a:t>현상이라 부른다</a:t>
            </a:r>
            <a:r>
              <a:rPr lang="en-US" altLang="ko-KR" sz="600" dirty="0"/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E4F6B6A-EFD3-7CF1-48AB-0E7340BA784C}"/>
              </a:ext>
            </a:extLst>
          </p:cNvPr>
          <p:cNvSpPr/>
          <p:nvPr/>
        </p:nvSpPr>
        <p:spPr>
          <a:xfrm>
            <a:off x="2783099" y="1936411"/>
            <a:ext cx="2651837" cy="485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D50107F-6D3E-EE8C-991F-B3E4DC54CBC7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flipH="1">
            <a:off x="5434936" y="2178939"/>
            <a:ext cx="14376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66A427-CD5F-AF49-6018-77F3BE581D0F}"/>
              </a:ext>
            </a:extLst>
          </p:cNvPr>
          <p:cNvSpPr/>
          <p:nvPr/>
        </p:nvSpPr>
        <p:spPr>
          <a:xfrm>
            <a:off x="2783099" y="2745953"/>
            <a:ext cx="2651837" cy="4850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884407-AD3F-44B7-EB04-A5CFA89B0D30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flipH="1">
            <a:off x="5434936" y="2178939"/>
            <a:ext cx="143762" cy="8095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2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뷰 </a:t>
            </a:r>
            <a:r>
              <a:rPr lang="ko-KR" altLang="en-US" sz="1500" dirty="0" err="1"/>
              <a:t>페이저</a:t>
            </a:r>
            <a:r>
              <a:rPr lang="ko-KR" altLang="en-US" sz="1500" dirty="0"/>
              <a:t> </a:t>
            </a:r>
            <a:r>
              <a:rPr lang="en-US" altLang="ko-KR" sz="1500" dirty="0"/>
              <a:t>(ViewPager)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3583518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Pager</a:t>
            </a:r>
            <a:r>
              <a:rPr lang="ko-KR" altLang="en-US" sz="1000" dirty="0"/>
              <a:t>는 손가락으로 화면을 왼쪽이나 오른쪽으로 밀어서 다른 페이지로 이동하는 기능 제공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내부적으로 </a:t>
            </a:r>
            <a:r>
              <a:rPr lang="en-US" altLang="ko-KR" sz="1000" dirty="0"/>
              <a:t>fragment </a:t>
            </a:r>
            <a:r>
              <a:rPr lang="ko-KR" altLang="en-US" sz="1000" dirty="0"/>
              <a:t>기능을 사용한다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instantiateItem, destroyItem, getCount, isViewFromObject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 </a:t>
            </a:r>
            <a:r>
              <a:rPr lang="ko-KR" altLang="en-US" sz="1000" dirty="0"/>
              <a:t>해야 함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5BE57-02E3-B1A4-7BB8-DCD63D35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7426" y="724262"/>
            <a:ext cx="1105968" cy="1966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842BED-4F8F-3CF0-52B9-2F56906A7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6609" y="724262"/>
            <a:ext cx="1105968" cy="1966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3EDD43-A075-1DD2-B5D1-11391E307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4883" y="724262"/>
            <a:ext cx="1105968" cy="1966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DFE9C3-53E3-8A4A-7DBD-8C10125E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208" y="790869"/>
            <a:ext cx="3213337" cy="1805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31AC48-4187-C913-A951-28C290237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08" y="2788531"/>
            <a:ext cx="3213337" cy="37386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C27B89-3212-D3D9-6FE6-818224CD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7" y="2438160"/>
            <a:ext cx="3376970" cy="13802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66F6BF-A911-3B3B-5694-5C2B443B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57" y="4022473"/>
            <a:ext cx="3376970" cy="1158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6F5196-6527-A525-009A-17EED82E6128}"/>
              </a:ext>
            </a:extLst>
          </p:cNvPr>
          <p:cNvSpPr/>
          <p:nvPr/>
        </p:nvSpPr>
        <p:spPr>
          <a:xfrm>
            <a:off x="4391765" y="2155977"/>
            <a:ext cx="2941780" cy="224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FFFAEF5-C345-1E26-C20F-AFF53F3BBE13}"/>
              </a:ext>
            </a:extLst>
          </p:cNvPr>
          <p:cNvCxnSpPr>
            <a:cxnSpLocks/>
            <a:stCxn id="17" idx="1"/>
            <a:endCxn id="8" idx="3"/>
          </p:cNvCxnSpPr>
          <p:nvPr/>
        </p:nvCxnSpPr>
        <p:spPr>
          <a:xfrm flipH="1" flipV="1">
            <a:off x="7333545" y="2268082"/>
            <a:ext cx="245180" cy="5711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63A93E-AF65-8B31-C744-83FDA8286F1B}"/>
              </a:ext>
            </a:extLst>
          </p:cNvPr>
          <p:cNvSpPr/>
          <p:nvPr/>
        </p:nvSpPr>
        <p:spPr>
          <a:xfrm>
            <a:off x="4120208" y="2788532"/>
            <a:ext cx="1701752" cy="1014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ED1C1-4669-0E79-6D71-03E39BA3830B}"/>
              </a:ext>
            </a:extLst>
          </p:cNvPr>
          <p:cNvSpPr txBox="1"/>
          <p:nvPr/>
        </p:nvSpPr>
        <p:spPr>
          <a:xfrm>
            <a:off x="7578725" y="2712664"/>
            <a:ext cx="1921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PagerAdapter</a:t>
            </a:r>
            <a:r>
              <a:rPr lang="en-US" altLang="ko-KR" sz="800" dirty="0"/>
              <a:t> </a:t>
            </a:r>
            <a:r>
              <a:rPr lang="ko-KR" altLang="en-US" sz="800" dirty="0"/>
              <a:t>생성 및 연결</a:t>
            </a:r>
            <a:endParaRPr lang="en-US" altLang="ko-KR" sz="8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851DD4-0363-3966-CF7A-3EEC59A16CAB}"/>
              </a:ext>
            </a:extLst>
          </p:cNvPr>
          <p:cNvCxnSpPr>
            <a:cxnSpLocks/>
            <a:stCxn id="17" idx="1"/>
            <a:endCxn id="15" idx="3"/>
          </p:cNvCxnSpPr>
          <p:nvPr/>
        </p:nvCxnSpPr>
        <p:spPr>
          <a:xfrm flipH="1">
            <a:off x="5821960" y="2839270"/>
            <a:ext cx="17567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2B600D-F1E5-B478-5672-B2A0383D757E}"/>
              </a:ext>
            </a:extLst>
          </p:cNvPr>
          <p:cNvSpPr txBox="1"/>
          <p:nvPr/>
        </p:nvSpPr>
        <p:spPr>
          <a:xfrm>
            <a:off x="311148" y="3769262"/>
            <a:ext cx="271727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item.xml (</a:t>
            </a:r>
            <a:r>
              <a:rPr lang="ko-KR" altLang="en-US" sz="800" dirty="0"/>
              <a:t>하나의 페이지를 구성하는 </a:t>
            </a:r>
            <a:r>
              <a:rPr lang="en-US" altLang="ko-KR" sz="800" dirty="0"/>
              <a:t>layout)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3FCD9F-978A-4D0F-B67E-5F6B7623892A}"/>
              </a:ext>
            </a:extLst>
          </p:cNvPr>
          <p:cNvSpPr txBox="1"/>
          <p:nvPr/>
        </p:nvSpPr>
        <p:spPr>
          <a:xfrm>
            <a:off x="311148" y="2202839"/>
            <a:ext cx="271727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 (ViewPager</a:t>
            </a:r>
            <a:r>
              <a:rPr lang="ko-KR" altLang="en-US" sz="800" dirty="0"/>
              <a:t>를 담는 </a:t>
            </a:r>
            <a:r>
              <a:rPr lang="en-US" altLang="ko-KR" sz="800" dirty="0"/>
              <a:t>container)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99928E-5FA8-7CE1-A510-66DC6299690A}"/>
              </a:ext>
            </a:extLst>
          </p:cNvPr>
          <p:cNvSpPr/>
          <p:nvPr/>
        </p:nvSpPr>
        <p:spPr>
          <a:xfrm>
            <a:off x="4247260" y="5181654"/>
            <a:ext cx="3086285" cy="758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5D29E6-CC0D-C6D9-664C-56CF8D098C94}"/>
              </a:ext>
            </a:extLst>
          </p:cNvPr>
          <p:cNvSpPr/>
          <p:nvPr/>
        </p:nvSpPr>
        <p:spPr>
          <a:xfrm>
            <a:off x="4391765" y="3844758"/>
            <a:ext cx="2393210" cy="2065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2741965-E5E7-E67C-0E19-8A02A46FA36F}"/>
              </a:ext>
            </a:extLst>
          </p:cNvPr>
          <p:cNvCxnSpPr>
            <a:cxnSpLocks/>
            <a:stCxn id="30" idx="1"/>
            <a:endCxn id="21" idx="3"/>
          </p:cNvCxnSpPr>
          <p:nvPr/>
        </p:nvCxnSpPr>
        <p:spPr>
          <a:xfrm flipH="1">
            <a:off x="6784975" y="3944968"/>
            <a:ext cx="793750" cy="30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AA3F7A-3DBC-85E2-9F7C-90C95BEE8955}"/>
              </a:ext>
            </a:extLst>
          </p:cNvPr>
          <p:cNvSpPr txBox="1"/>
          <p:nvPr/>
        </p:nvSpPr>
        <p:spPr>
          <a:xfrm>
            <a:off x="7578725" y="3818362"/>
            <a:ext cx="1921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LayoutInflater </a:t>
            </a:r>
            <a:r>
              <a:rPr lang="ko-KR" altLang="en-US" sz="800" dirty="0"/>
              <a:t>생성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BEB52B-AA89-94D3-0332-3204D61BD458}"/>
              </a:ext>
            </a:extLst>
          </p:cNvPr>
          <p:cNvSpPr txBox="1"/>
          <p:nvPr/>
        </p:nvSpPr>
        <p:spPr>
          <a:xfrm>
            <a:off x="7578725" y="5248791"/>
            <a:ext cx="2391591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화면에 표시할 </a:t>
            </a:r>
            <a:r>
              <a:rPr lang="en-US" altLang="ko-KR" sz="800" b="1" dirty="0" err="1"/>
              <a:t>PageView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생성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Item.xml</a:t>
            </a:r>
            <a:r>
              <a:rPr lang="ko-KR" altLang="en-US" sz="800" dirty="0"/>
              <a:t>을 </a:t>
            </a:r>
            <a:r>
              <a:rPr lang="en-US" altLang="ko-KR" sz="800" dirty="0"/>
              <a:t>layout </a:t>
            </a:r>
            <a:r>
              <a:rPr lang="ko-KR" altLang="en-US" sz="800" dirty="0"/>
              <a:t>객체로 확장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페이지 식별을 위한 </a:t>
            </a:r>
            <a:r>
              <a:rPr lang="en-US" altLang="ko-KR" sz="800" dirty="0"/>
              <a:t>Object (View) </a:t>
            </a:r>
            <a:r>
              <a:rPr lang="ko-KR" altLang="en-US" sz="800" dirty="0"/>
              <a:t>객체 반환</a:t>
            </a:r>
            <a:endParaRPr lang="en-US" altLang="ko-KR" sz="800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4FA800A-1C6C-1FF4-5D5D-0E0E6A09716D}"/>
              </a:ext>
            </a:extLst>
          </p:cNvPr>
          <p:cNvCxnSpPr>
            <a:cxnSpLocks/>
            <a:stCxn id="34" idx="1"/>
            <a:endCxn id="20" idx="3"/>
          </p:cNvCxnSpPr>
          <p:nvPr/>
        </p:nvCxnSpPr>
        <p:spPr>
          <a:xfrm flipH="1">
            <a:off x="7333545" y="5560063"/>
            <a:ext cx="245180" cy="10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0244E-511E-779D-7F67-D46947638B13}"/>
              </a:ext>
            </a:extLst>
          </p:cNvPr>
          <p:cNvSpPr/>
          <p:nvPr/>
        </p:nvSpPr>
        <p:spPr>
          <a:xfrm>
            <a:off x="4247261" y="4208174"/>
            <a:ext cx="949720" cy="4141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1E0386C-0163-83DD-5F8B-5F7EA69CA262}"/>
              </a:ext>
            </a:extLst>
          </p:cNvPr>
          <p:cNvCxnSpPr>
            <a:cxnSpLocks/>
            <a:stCxn id="41" idx="1"/>
            <a:endCxn id="39" idx="3"/>
          </p:cNvCxnSpPr>
          <p:nvPr/>
        </p:nvCxnSpPr>
        <p:spPr>
          <a:xfrm flipH="1">
            <a:off x="5196981" y="4390595"/>
            <a:ext cx="2381744" cy="246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48935D-FDD8-61EB-9A85-354AF5736308}"/>
              </a:ext>
            </a:extLst>
          </p:cNvPr>
          <p:cNvSpPr txBox="1"/>
          <p:nvPr/>
        </p:nvSpPr>
        <p:spPr>
          <a:xfrm>
            <a:off x="7578725" y="4263989"/>
            <a:ext cx="1921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전체 페이지 수 정의</a:t>
            </a:r>
            <a:endParaRPr lang="en-US" altLang="ko-KR" sz="8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6F26C86-3258-38E6-6CBC-7C7E5A8DDBAD}"/>
              </a:ext>
            </a:extLst>
          </p:cNvPr>
          <p:cNvSpPr/>
          <p:nvPr/>
        </p:nvSpPr>
        <p:spPr>
          <a:xfrm>
            <a:off x="4247260" y="4697943"/>
            <a:ext cx="3086285" cy="39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332229-263C-BE8A-30C2-CB7469ECC75D}"/>
              </a:ext>
            </a:extLst>
          </p:cNvPr>
          <p:cNvSpPr txBox="1"/>
          <p:nvPr/>
        </p:nvSpPr>
        <p:spPr>
          <a:xfrm>
            <a:off x="7578725" y="4679329"/>
            <a:ext cx="4157473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err="1"/>
              <a:t>PageView</a:t>
            </a:r>
            <a:r>
              <a:rPr lang="ko-KR" altLang="en-US" sz="800" b="1" dirty="0"/>
              <a:t>가 </a:t>
            </a:r>
            <a:r>
              <a:rPr lang="en-US" altLang="ko-KR" sz="800" b="1" dirty="0"/>
              <a:t>key </a:t>
            </a:r>
            <a:r>
              <a:rPr lang="ko-KR" altLang="en-US" sz="800" b="1" dirty="0"/>
              <a:t>객체와 연관되는지 확인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- </a:t>
            </a:r>
            <a:r>
              <a:rPr lang="ko-KR" altLang="en-US" sz="800" dirty="0"/>
              <a:t>인자로 들어온 </a:t>
            </a:r>
            <a:r>
              <a:rPr lang="en-US" altLang="ko-KR" sz="800" dirty="0"/>
              <a:t>View</a:t>
            </a:r>
            <a:r>
              <a:rPr lang="ko-KR" altLang="en-US" sz="800" dirty="0"/>
              <a:t>가 특정 페이지의 </a:t>
            </a:r>
            <a:r>
              <a:rPr lang="en-US" altLang="ko-KR" sz="800" dirty="0"/>
              <a:t>Object instance</a:t>
            </a:r>
            <a:r>
              <a:rPr lang="ko-KR" altLang="en-US" sz="800" dirty="0"/>
              <a:t>의 </a:t>
            </a:r>
            <a:r>
              <a:rPr lang="en-US" altLang="ko-KR" sz="800" dirty="0"/>
              <a:t>View</a:t>
            </a:r>
            <a:r>
              <a:rPr lang="ko-KR" altLang="en-US" sz="800" dirty="0"/>
              <a:t>인지 확인</a:t>
            </a:r>
            <a:endParaRPr lang="en-US" altLang="ko-KR" sz="8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E53402A-D323-7C0B-E20B-C8C1D87A7EA5}"/>
              </a:ext>
            </a:extLst>
          </p:cNvPr>
          <p:cNvCxnSpPr>
            <a:cxnSpLocks/>
            <a:stCxn id="50" idx="1"/>
            <a:endCxn id="47" idx="3"/>
          </p:cNvCxnSpPr>
          <p:nvPr/>
        </p:nvCxnSpPr>
        <p:spPr>
          <a:xfrm flipH="1" flipV="1">
            <a:off x="7333545" y="4895898"/>
            <a:ext cx="245180" cy="23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06E0F5-1C52-20BD-147E-C7D01BB28076}"/>
              </a:ext>
            </a:extLst>
          </p:cNvPr>
          <p:cNvSpPr/>
          <p:nvPr/>
        </p:nvSpPr>
        <p:spPr>
          <a:xfrm>
            <a:off x="4247260" y="6061720"/>
            <a:ext cx="3086285" cy="368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0C8E302-EB0B-424B-9765-9F39428D433A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7333545" y="6245994"/>
            <a:ext cx="245180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6160C3-51A9-F447-6A13-122A399585ED}"/>
              </a:ext>
            </a:extLst>
          </p:cNvPr>
          <p:cNvSpPr txBox="1"/>
          <p:nvPr/>
        </p:nvSpPr>
        <p:spPr>
          <a:xfrm>
            <a:off x="7578725" y="6027288"/>
            <a:ext cx="304694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Fragment</a:t>
            </a:r>
            <a:r>
              <a:rPr lang="ko-KR" altLang="en-US" sz="800" dirty="0"/>
              <a:t>를 </a:t>
            </a:r>
            <a:r>
              <a:rPr lang="en-US" altLang="ko-KR" sz="800" dirty="0"/>
              <a:t>detach</a:t>
            </a:r>
            <a:r>
              <a:rPr lang="ko-KR" altLang="en-US" sz="800" dirty="0"/>
              <a:t>하는 기능 제공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ViewGroup</a:t>
            </a:r>
            <a:r>
              <a:rPr lang="ko-KR" altLang="en-US" sz="800" dirty="0"/>
              <a:t>에서 </a:t>
            </a:r>
            <a:r>
              <a:rPr lang="en-US" altLang="ko-KR" sz="800" dirty="0"/>
              <a:t>position</a:t>
            </a:r>
            <a:r>
              <a:rPr lang="ko-KR" altLang="en-US" sz="800" dirty="0"/>
              <a:t>에 해당하는 </a:t>
            </a:r>
            <a:r>
              <a:rPr lang="en-US" altLang="ko-KR" sz="800" dirty="0"/>
              <a:t>Object (View)</a:t>
            </a:r>
            <a:r>
              <a:rPr lang="ko-KR" altLang="en-US" sz="800" dirty="0"/>
              <a:t>를 제거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16170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메뉴 </a:t>
            </a:r>
            <a:r>
              <a:rPr lang="en-US" altLang="ko-KR" sz="1500" dirty="0"/>
              <a:t>(Menu)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메뉴의 종류</a:t>
            </a:r>
            <a:r>
              <a:rPr lang="en-US" altLang="ko-KR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54C2C-B16A-C70B-9B01-3DD406969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27"/>
          <a:stretch/>
        </p:blipFill>
        <p:spPr>
          <a:xfrm>
            <a:off x="5381857" y="2452989"/>
            <a:ext cx="1417500" cy="1632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18CB4-794C-34EE-680D-F73A7387AF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61"/>
          <a:stretch/>
        </p:blipFill>
        <p:spPr>
          <a:xfrm>
            <a:off x="6885456" y="2446286"/>
            <a:ext cx="1417500" cy="16389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807FD1-0BCA-1F5E-FAEA-0C4BF9F0B5BE}"/>
              </a:ext>
            </a:extLst>
          </p:cNvPr>
          <p:cNvSpPr/>
          <p:nvPr/>
        </p:nvSpPr>
        <p:spPr>
          <a:xfrm>
            <a:off x="7659013" y="3727717"/>
            <a:ext cx="643943" cy="1646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77B1AE-B23D-E7E6-5111-BB7B26F77D4F}"/>
              </a:ext>
            </a:extLst>
          </p:cNvPr>
          <p:cNvSpPr/>
          <p:nvPr/>
        </p:nvSpPr>
        <p:spPr>
          <a:xfrm>
            <a:off x="6294557" y="316141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8722B9-0647-5CA9-DC4D-6D2858359D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20013" y="3289998"/>
            <a:ext cx="1239000" cy="5200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A5014375-B7EA-F244-B7A8-CDDA53D2D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232" y="3135217"/>
            <a:ext cx="309562" cy="3095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71A3D8-D2B5-EED4-6383-7349178B09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67"/>
          <a:stretch/>
        </p:blipFill>
        <p:spPr>
          <a:xfrm>
            <a:off x="6967517" y="5060765"/>
            <a:ext cx="1417500" cy="729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F8D340-1E7D-FBEF-5447-EC706E122D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67"/>
          <a:stretch/>
        </p:blipFill>
        <p:spPr>
          <a:xfrm>
            <a:off x="5381857" y="5060765"/>
            <a:ext cx="1417500" cy="72911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CBF4341-86FE-CCF5-0CA2-565CACC4296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363614" y="5218516"/>
            <a:ext cx="1028743" cy="31261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C2ADC0-957C-E6BD-3246-D49469F9D530}"/>
              </a:ext>
            </a:extLst>
          </p:cNvPr>
          <p:cNvSpPr/>
          <p:nvPr/>
        </p:nvSpPr>
        <p:spPr>
          <a:xfrm>
            <a:off x="7399688" y="5286908"/>
            <a:ext cx="643943" cy="4680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53FF3F-45D2-7E9E-BB02-8CE33386CC8A}"/>
              </a:ext>
            </a:extLst>
          </p:cNvPr>
          <p:cNvSpPr txBox="1"/>
          <p:nvPr/>
        </p:nvSpPr>
        <p:spPr>
          <a:xfrm>
            <a:off x="311149" y="1140035"/>
            <a:ext cx="564746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옵션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 전체에서 사용되는 메뉴들을 배치할 때 사용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액션바에 옵션 메뉴들이 표시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화면 상단 </a:t>
            </a:r>
            <a:r>
              <a:rPr lang="ko-KR" altLang="en-US" sz="1000" dirty="0" err="1"/>
              <a:t>툴바의</a:t>
            </a:r>
            <a:r>
              <a:rPr lang="ko-KR" altLang="en-US" sz="1000" dirty="0"/>
              <a:t> 점</a:t>
            </a:r>
            <a:r>
              <a:rPr lang="en-US" altLang="ko-KR" sz="1000" dirty="0"/>
              <a:t> 3</a:t>
            </a:r>
            <a:r>
              <a:rPr lang="ko-KR" altLang="en-US" sz="1000" dirty="0"/>
              <a:t>개로 불 수 있는 버튼을 누르면 나타나는 </a:t>
            </a:r>
            <a:r>
              <a:rPr lang="en-US" altLang="ko-KR" sz="1000" dirty="0"/>
              <a:t>Menu)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99CF0F-E7A3-B44D-7F37-A613120490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68"/>
          <a:stretch/>
        </p:blipFill>
        <p:spPr>
          <a:xfrm>
            <a:off x="5387250" y="1280584"/>
            <a:ext cx="1417500" cy="7517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3160893-D669-ED2F-8C74-583128C363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02"/>
          <a:stretch/>
        </p:blipFill>
        <p:spPr>
          <a:xfrm>
            <a:off x="6890849" y="1273881"/>
            <a:ext cx="1417500" cy="75847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FBE8EC-7E2F-4661-0190-BF001A5F120C}"/>
              </a:ext>
            </a:extLst>
          </p:cNvPr>
          <p:cNvSpPr/>
          <p:nvPr/>
        </p:nvSpPr>
        <p:spPr>
          <a:xfrm>
            <a:off x="7650453" y="1376723"/>
            <a:ext cx="652503" cy="52863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E44EDCB-9F04-AE16-E762-20225991397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799357" y="1405075"/>
            <a:ext cx="845703" cy="595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6529D5-7273-87F7-71EB-15186C7617DD}"/>
              </a:ext>
            </a:extLst>
          </p:cNvPr>
          <p:cNvSpPr/>
          <p:nvPr/>
        </p:nvSpPr>
        <p:spPr>
          <a:xfrm>
            <a:off x="6670049" y="1405075"/>
            <a:ext cx="129308" cy="1190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6F489A-7E83-2DDC-B300-652F7562F38E}"/>
              </a:ext>
            </a:extLst>
          </p:cNvPr>
          <p:cNvSpPr txBox="1"/>
          <p:nvPr/>
        </p:nvSpPr>
        <p:spPr>
          <a:xfrm>
            <a:off x="311149" y="2339693"/>
            <a:ext cx="5647467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컨텍스트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화면의 요소를 길게 누르면 나타나는 </a:t>
            </a:r>
            <a:r>
              <a:rPr lang="en-US" altLang="ko-KR" sz="1000" dirty="0"/>
              <a:t>Floating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ListView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GridView</a:t>
            </a:r>
            <a:r>
              <a:rPr lang="ko-KR" altLang="en-US" sz="1000" dirty="0"/>
              <a:t>에서 많이 사용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ECB0A0-09FC-2534-14F7-8500C8AF8ED3}"/>
              </a:ext>
            </a:extLst>
          </p:cNvPr>
          <p:cNvSpPr/>
          <p:nvPr/>
        </p:nvSpPr>
        <p:spPr>
          <a:xfrm>
            <a:off x="5813258" y="5150123"/>
            <a:ext cx="550356" cy="1367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5C363D-5BF1-065E-FE48-29CDE2A4AA29}"/>
              </a:ext>
            </a:extLst>
          </p:cNvPr>
          <p:cNvSpPr txBox="1"/>
          <p:nvPr/>
        </p:nvSpPr>
        <p:spPr>
          <a:xfrm>
            <a:off x="311149" y="4878477"/>
            <a:ext cx="564746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팝업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 뷰를 눌렀을 때 나타나는 </a:t>
            </a:r>
            <a:r>
              <a:rPr lang="en-US" altLang="ko-KR" sz="1000" dirty="0"/>
              <a:t>Floating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 뷰에 붙어서 수직 방향으로 리스트가 나타남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콘텐츠에 연관된 액션들의 리스트를 제공하는데 사용</a:t>
            </a:r>
            <a:endParaRPr lang="en-US" altLang="ko-KR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48" y="3135217"/>
            <a:ext cx="4846145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컨텍스트 메뉴의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플로팅</a:t>
            </a:r>
            <a:r>
              <a:rPr lang="ko-KR" altLang="en-US" sz="1000" dirty="0"/>
              <a:t> 컨텍스트 메뉴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특정 항목 위에서 오래 누르기 </a:t>
            </a:r>
            <a:r>
              <a:rPr lang="en-US" altLang="ko-KR" sz="1000" dirty="0"/>
              <a:t>(long click) </a:t>
            </a:r>
            <a:r>
              <a:rPr lang="ko-KR" altLang="en-US" sz="1000" dirty="0"/>
              <a:t>하면 메뉴가 대화상자 처럼 표시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컨텍스트 액션 모드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항목을 선택하면 관련된 메뉴가 액션바에 표시됨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여러 항목을 선택하여 특정한 액션을 한꺼번에 적용 가능</a:t>
            </a:r>
            <a:endParaRPr lang="en-US" altLang="ko-KR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B66349-C165-DE76-A8CF-3F13352AB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19990" b="14773"/>
          <a:stretch/>
        </p:blipFill>
        <p:spPr bwMode="auto">
          <a:xfrm>
            <a:off x="8990378" y="2452988"/>
            <a:ext cx="2674572" cy="226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4126F4-A2D9-EC55-55FE-8188951B79D5}"/>
              </a:ext>
            </a:extLst>
          </p:cNvPr>
          <p:cNvSpPr txBox="1"/>
          <p:nvPr/>
        </p:nvSpPr>
        <p:spPr>
          <a:xfrm>
            <a:off x="8908317" y="2159574"/>
            <a:ext cx="191068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플로팅</a:t>
            </a:r>
            <a:r>
              <a:rPr lang="ko-KR" altLang="en-US" sz="1000" dirty="0"/>
              <a:t> 컨텍스트 메뉴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290CFF-4F5E-CC97-B45B-C55AF55364E5}"/>
              </a:ext>
            </a:extLst>
          </p:cNvPr>
          <p:cNvSpPr txBox="1"/>
          <p:nvPr/>
        </p:nvSpPr>
        <p:spPr>
          <a:xfrm>
            <a:off x="10327664" y="2159574"/>
            <a:ext cx="191068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컨텍스트 액션 모드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https://dinfree.com/lecture/android/android_2.4.html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https://dev-cini.tistory.com/27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https://www.tutorialspoint.com/android/android_fragments.html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https://medium.com/hongbeomi-dev/%EB%B2%88%EC%97%AD-%EB%8B%A4%EC%96%91%ED%95%9C-%EC%A2%85%EB%A5%98%EC%9D%98-commit-8f646697559f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https://seonggongstory.tistory.com/250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8"/>
              </a:rPr>
              <a:t>https://hinchman-amanda.medium.com/working-with-recyclerview-in-android-kotlin-84a62aef94ec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59C06C1-9314-CD21-064B-F3EC003B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24" y="787199"/>
            <a:ext cx="2993087" cy="3772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옵션 메뉴 생성 절차</a:t>
            </a:r>
            <a:endParaRPr lang="en-US" altLang="ko-KR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866705"/>
            <a:ext cx="4501920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생성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메뉴 폴더 생성       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메뉴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 생성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파일 등록</a:t>
            </a:r>
            <a:br>
              <a:rPr lang="en-US" altLang="ko-KR" sz="1000" dirty="0"/>
            </a:br>
            <a:r>
              <a:rPr lang="en-US" altLang="ko-KR" sz="1000" dirty="0"/>
              <a:t>- onCreateOptionMenu(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항목 이벤트 처리</a:t>
            </a:r>
            <a:br>
              <a:rPr lang="en-US" altLang="ko-KR" sz="1000" dirty="0"/>
            </a:br>
            <a:r>
              <a:rPr lang="en-US" altLang="ko-KR" sz="1000" dirty="0"/>
              <a:t>- onOptionItemSelected(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7ACA8D-77D5-0D5F-C2A8-8112C0B9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03" y="3149481"/>
            <a:ext cx="3129646" cy="2546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7559" y="2023849"/>
            <a:ext cx="1253042" cy="2227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712" y="2017924"/>
            <a:ext cx="1253042" cy="2227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712" y="4301081"/>
            <a:ext cx="1253042" cy="22276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7559" y="4301081"/>
            <a:ext cx="1253042" cy="22276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DC0934-DD87-114A-3E5B-A26F30314D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407" y="4301081"/>
            <a:ext cx="1253042" cy="22276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2CBA70-F8FA-26AF-63DC-20EB3FB32A91}"/>
              </a:ext>
            </a:extLst>
          </p:cNvPr>
          <p:cNvSpPr/>
          <p:nvPr/>
        </p:nvSpPr>
        <p:spPr>
          <a:xfrm>
            <a:off x="11478187" y="2108834"/>
            <a:ext cx="576800" cy="46730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54766C-6AA6-DE06-37C2-D188BB86A28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0725834" y="2133897"/>
            <a:ext cx="747585" cy="526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0A6E14-7B2F-31C5-8D77-9B45D4EF554B}"/>
              </a:ext>
            </a:extLst>
          </p:cNvPr>
          <p:cNvSpPr/>
          <p:nvPr/>
        </p:nvSpPr>
        <p:spPr>
          <a:xfrm>
            <a:off x="10611529" y="2133897"/>
            <a:ext cx="114306" cy="1052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2F0E58-C020-C8DE-0566-1B015499919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8774928" y="2211560"/>
            <a:ext cx="2739636" cy="208952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9EF41B5-6039-380B-FAD7-C52CE965A211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10104081" y="2349145"/>
            <a:ext cx="1410484" cy="190233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0035BE-0128-6306-BEB6-084DBE8AEDF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11433233" y="2543600"/>
            <a:ext cx="116296" cy="170195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6FC444-1CD9-52CC-5AB3-FB7A02310DB1}"/>
              </a:ext>
            </a:extLst>
          </p:cNvPr>
          <p:cNvSpPr/>
          <p:nvPr/>
        </p:nvSpPr>
        <p:spPr>
          <a:xfrm>
            <a:off x="407303" y="3149481"/>
            <a:ext cx="3129646" cy="25400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33B48A-EEF0-1DA2-9DE8-962C4E44D82B}"/>
              </a:ext>
            </a:extLst>
          </p:cNvPr>
          <p:cNvSpPr/>
          <p:nvPr/>
        </p:nvSpPr>
        <p:spPr>
          <a:xfrm>
            <a:off x="611129" y="3577993"/>
            <a:ext cx="2557521" cy="650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F1ACFB-8928-C889-9A12-230F6D7F06E7}"/>
              </a:ext>
            </a:extLst>
          </p:cNvPr>
          <p:cNvSpPr txBox="1"/>
          <p:nvPr/>
        </p:nvSpPr>
        <p:spPr>
          <a:xfrm>
            <a:off x="410690" y="5689487"/>
            <a:ext cx="342539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메뉴 </a:t>
            </a:r>
            <a:r>
              <a:rPr lang="en-US" altLang="ko-KR" sz="800" b="1" dirty="0"/>
              <a:t>XML </a:t>
            </a:r>
            <a:r>
              <a:rPr lang="ko-KR" altLang="en-US" sz="800" b="1" dirty="0"/>
              <a:t>파일</a:t>
            </a:r>
            <a:br>
              <a:rPr lang="en-US" altLang="ko-KR" sz="800" dirty="0"/>
            </a:br>
            <a:r>
              <a:rPr lang="en-US" altLang="ko-KR" sz="800" dirty="0"/>
              <a:t>&lt;menu&gt;:</a:t>
            </a:r>
            <a:r>
              <a:rPr lang="ko-KR" altLang="en-US" sz="800" dirty="0"/>
              <a:t> 메뉴 항목을 저장하는 </a:t>
            </a:r>
            <a:r>
              <a:rPr lang="en-US" altLang="ko-KR" sz="800" dirty="0"/>
              <a:t>container, </a:t>
            </a:r>
            <a:r>
              <a:rPr lang="ko-KR" altLang="en-US" sz="800" dirty="0"/>
              <a:t>메뉴 객체를 생성</a:t>
            </a:r>
            <a:br>
              <a:rPr lang="en-US" altLang="ko-KR" sz="800" dirty="0"/>
            </a:br>
            <a:r>
              <a:rPr lang="en-US" altLang="ko-KR" sz="800" dirty="0"/>
              <a:t>&lt;item&gt;: </a:t>
            </a:r>
            <a:r>
              <a:rPr lang="ko-KR" altLang="en-US" sz="800" dirty="0"/>
              <a:t>하나의 메뉴 항목</a:t>
            </a:r>
            <a:r>
              <a:rPr lang="en-US" altLang="ko-KR" sz="800" dirty="0"/>
              <a:t>, MenuItem </a:t>
            </a:r>
            <a:r>
              <a:rPr lang="ko-KR" altLang="en-US" sz="800" dirty="0"/>
              <a:t>객체를 생성</a:t>
            </a:r>
            <a:br>
              <a:rPr lang="en-US" altLang="ko-KR" sz="800" dirty="0"/>
            </a:br>
            <a:r>
              <a:rPr lang="en-US" altLang="ko-KR" sz="800" dirty="0"/>
              <a:t>           &lt;menu&gt;</a:t>
            </a:r>
            <a:r>
              <a:rPr lang="ko-KR" altLang="en-US" sz="800" dirty="0"/>
              <a:t>를 내부에 가짐으로써 서브 메뉴 생성 가능</a:t>
            </a:r>
            <a:endParaRPr lang="en-US" altLang="ko-KR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D5ABF9-A0FF-7BE7-D886-8B37AEF373EC}"/>
              </a:ext>
            </a:extLst>
          </p:cNvPr>
          <p:cNvSpPr/>
          <p:nvPr/>
        </p:nvSpPr>
        <p:spPr>
          <a:xfrm>
            <a:off x="4220490" y="1214589"/>
            <a:ext cx="2981021" cy="94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F8197F-97B8-6DC7-97A2-119ECC7E9B88}"/>
              </a:ext>
            </a:extLst>
          </p:cNvPr>
          <p:cNvSpPr/>
          <p:nvPr/>
        </p:nvSpPr>
        <p:spPr>
          <a:xfrm>
            <a:off x="4210927" y="2282118"/>
            <a:ext cx="2974613" cy="22774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53618C-7C98-B048-04B2-A2CB30B63BDB}"/>
              </a:ext>
            </a:extLst>
          </p:cNvPr>
          <p:cNvSpPr txBox="1"/>
          <p:nvPr/>
        </p:nvSpPr>
        <p:spPr>
          <a:xfrm>
            <a:off x="4017629" y="4559593"/>
            <a:ext cx="4006562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메뉴 파일 등록 </a:t>
            </a:r>
            <a:r>
              <a:rPr lang="en-US" altLang="ko-KR" sz="800" b="1" dirty="0"/>
              <a:t>(onCreateOptionsMenu)</a:t>
            </a:r>
            <a:br>
              <a:rPr lang="en-US" altLang="ko-KR" sz="800" dirty="0"/>
            </a:br>
            <a:r>
              <a:rPr lang="en-US" altLang="ko-KR" sz="800" dirty="0"/>
              <a:t>- Parameter</a:t>
            </a:r>
            <a:r>
              <a:rPr lang="ko-KR" altLang="en-US" sz="800" dirty="0"/>
              <a:t>로 전달되는 </a:t>
            </a:r>
            <a:r>
              <a:rPr lang="en-US" altLang="ko-KR" sz="800" dirty="0"/>
              <a:t>menu</a:t>
            </a:r>
            <a:r>
              <a:rPr lang="ko-KR" altLang="en-US" sz="800" dirty="0"/>
              <a:t>는 비어 있는 </a:t>
            </a:r>
            <a:r>
              <a:rPr lang="en-US" altLang="ko-KR" sz="800" dirty="0"/>
              <a:t>Menu </a:t>
            </a:r>
            <a:r>
              <a:rPr lang="ko-KR" altLang="en-US" sz="800" dirty="0"/>
              <a:t>객체</a:t>
            </a:r>
            <a:br>
              <a:rPr lang="en-US" altLang="ko-KR" sz="800" dirty="0"/>
            </a:br>
            <a:r>
              <a:rPr lang="en-US" altLang="ko-KR" sz="800" dirty="0"/>
              <a:t>- mymenu.xml</a:t>
            </a:r>
            <a:r>
              <a:rPr lang="ko-KR" altLang="en-US" sz="800" dirty="0"/>
              <a:t>을 </a:t>
            </a:r>
            <a:r>
              <a:rPr lang="en-US" altLang="ko-KR" sz="800" dirty="0"/>
              <a:t>Menu </a:t>
            </a:r>
            <a:r>
              <a:rPr lang="ko-KR" altLang="en-US" sz="800" dirty="0"/>
              <a:t>객체로 변환 </a:t>
            </a:r>
            <a:r>
              <a:rPr lang="en-US" altLang="ko-KR" sz="800" dirty="0"/>
              <a:t>(</a:t>
            </a:r>
            <a:r>
              <a:rPr lang="ko-KR" altLang="en-US" sz="800" dirty="0"/>
              <a:t>팽창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메뉴 항목 이벤트 처리 </a:t>
            </a:r>
            <a:r>
              <a:rPr lang="en-US" altLang="ko-KR" sz="800" b="1" dirty="0"/>
              <a:t>(onOptionsItemSelected)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사용자가 각 메뉴 항목을 선택했을 때의 처리 이벤트를 정의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특정 이벤트 처리가 완료되었을 경우</a:t>
            </a:r>
            <a:r>
              <a:rPr lang="en-US" altLang="ko-KR" sz="800" dirty="0"/>
              <a:t>, true </a:t>
            </a:r>
            <a:r>
              <a:rPr lang="ko-KR" altLang="en-US" sz="800" dirty="0"/>
              <a:t>반환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메뉴 항목 처리를 하지 못했다면 부모 </a:t>
            </a:r>
            <a:r>
              <a:rPr lang="en-US" altLang="ko-KR" sz="800" dirty="0"/>
              <a:t>class</a:t>
            </a:r>
            <a:r>
              <a:rPr lang="ko-KR" altLang="en-US" sz="800" dirty="0"/>
              <a:t>의 </a:t>
            </a:r>
            <a:r>
              <a:rPr lang="en-US" altLang="ko-KR" sz="800" dirty="0"/>
              <a:t>onOptionsItemSelected(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컨텍스트 메뉴 </a:t>
            </a:r>
            <a:r>
              <a:rPr lang="en-US" altLang="ko-KR" sz="1500" dirty="0"/>
              <a:t>(Context Menu)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1348152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1341449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924262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924938"/>
            <a:ext cx="1417500" cy="25186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6C0E66-966A-B9FC-9F57-B717E9997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58879"/>
            <a:ext cx="3605824" cy="4067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C6F4A8-00FF-8AFA-AB07-18734C464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02" y="3924262"/>
            <a:ext cx="1417500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B80E2-416F-7945-3085-C61228B65C53}"/>
              </a:ext>
            </a:extLst>
          </p:cNvPr>
          <p:cNvSpPr txBox="1"/>
          <p:nvPr/>
        </p:nvSpPr>
        <p:spPr>
          <a:xfrm>
            <a:off x="311150" y="866705"/>
            <a:ext cx="4501920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컨텍스트 메뉴 등록</a:t>
            </a:r>
            <a:br>
              <a:rPr lang="en-US" altLang="ko-KR" sz="1000" dirty="0"/>
            </a:br>
            <a:r>
              <a:rPr lang="en-US" altLang="ko-KR" sz="1000" dirty="0"/>
              <a:t>- registerForContextMenu( )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컨텍스트 메뉴 생성</a:t>
            </a:r>
            <a:br>
              <a:rPr lang="en-US" altLang="ko-KR" sz="1000" dirty="0"/>
            </a:br>
            <a:r>
              <a:rPr lang="en-US" altLang="ko-KR" sz="1000" dirty="0"/>
              <a:t>- onCreateContextMenu(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항목 이벤트 처리</a:t>
            </a:r>
            <a:br>
              <a:rPr lang="en-US" altLang="ko-KR" sz="1000" dirty="0"/>
            </a:br>
            <a:r>
              <a:rPr lang="en-US" altLang="ko-KR" sz="1000" dirty="0"/>
              <a:t>- onContextItemSelected(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652E40-7EBE-7BD6-78C0-F2A46FBC36F4}"/>
              </a:ext>
            </a:extLst>
          </p:cNvPr>
          <p:cNvSpPr/>
          <p:nvPr/>
        </p:nvSpPr>
        <p:spPr>
          <a:xfrm>
            <a:off x="11179724" y="2309791"/>
            <a:ext cx="631276" cy="6808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642C3B-868B-A939-5755-180920DEAB21}"/>
              </a:ext>
            </a:extLst>
          </p:cNvPr>
          <p:cNvCxnSpPr>
            <a:cxnSpLocks/>
          </p:cNvCxnSpPr>
          <p:nvPr/>
        </p:nvCxnSpPr>
        <p:spPr>
          <a:xfrm flipH="1" flipV="1">
            <a:off x="9867749" y="2253681"/>
            <a:ext cx="1311975" cy="1450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3BAF0-0922-81E9-2719-CD35163DD24C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095052" y="2564272"/>
            <a:ext cx="3121049" cy="13599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93E9B0-F89B-6E8F-8DEB-C87541F10A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598651" y="2718259"/>
            <a:ext cx="1617450" cy="120667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E602D1-4772-9369-C5CD-D31E361296B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02250" y="2990599"/>
            <a:ext cx="327499" cy="93366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C6FDE44-70D7-DBD8-FCFE-D6C280C8DD47}"/>
              </a:ext>
            </a:extLst>
          </p:cNvPr>
          <p:cNvSpPr/>
          <p:nvPr/>
        </p:nvSpPr>
        <p:spPr>
          <a:xfrm>
            <a:off x="9791549" y="2136987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커서 단색으로 채워진">
            <a:extLst>
              <a:ext uri="{FF2B5EF4-FFF2-40B4-BE49-F238E27FC236}">
                <a16:creationId xmlns:a16="http://schemas.microsoft.com/office/drawing/2014/main" id="{C468E273-BAF8-B094-0E0C-443B938DF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2224" y="2110793"/>
            <a:ext cx="309562" cy="3095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089F6C-352F-0043-B256-A503009D4575}"/>
              </a:ext>
            </a:extLst>
          </p:cNvPr>
          <p:cNvSpPr txBox="1"/>
          <p:nvPr/>
        </p:nvSpPr>
        <p:spPr>
          <a:xfrm>
            <a:off x="4177889" y="1514408"/>
            <a:ext cx="3425395" cy="35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컨텍스트 메뉴 등록 </a:t>
            </a:r>
            <a:r>
              <a:rPr lang="en-US" altLang="ko-KR" sz="800" b="1" dirty="0"/>
              <a:t>(registerForContextMenu)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컨텍스트 메뉴를 호출할 특정 </a:t>
            </a:r>
            <a:r>
              <a:rPr lang="en-US" altLang="ko-KR" sz="800" dirty="0"/>
              <a:t>View</a:t>
            </a:r>
            <a:r>
              <a:rPr lang="ko-KR" altLang="en-US" sz="800" dirty="0"/>
              <a:t>를 인수로 갖는 </a:t>
            </a:r>
            <a:r>
              <a:rPr lang="en-US" altLang="ko-KR" sz="800" dirty="0"/>
              <a:t>registerForContextMenu method</a:t>
            </a:r>
            <a:r>
              <a:rPr lang="ko-KR" altLang="en-US" sz="800" dirty="0"/>
              <a:t>를 호출</a:t>
            </a: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컨텍스트 메뉴 생성 </a:t>
            </a:r>
            <a:r>
              <a:rPr lang="en-US" altLang="ko-KR" sz="800" b="1" dirty="0"/>
              <a:t>(onCreateContextMenu)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등록된 </a:t>
            </a:r>
            <a:r>
              <a:rPr lang="en-US" altLang="ko-KR" sz="800" dirty="0"/>
              <a:t>View</a:t>
            </a:r>
            <a:r>
              <a:rPr lang="ko-KR" altLang="en-US" sz="800" dirty="0"/>
              <a:t>가 오래 누르기 </a:t>
            </a:r>
            <a:r>
              <a:rPr lang="en-US" altLang="ko-KR" sz="800" dirty="0"/>
              <a:t>(long click) </a:t>
            </a:r>
            <a:r>
              <a:rPr lang="ko-KR" altLang="en-US" sz="800" dirty="0"/>
              <a:t>이벤트를 받으면 </a:t>
            </a:r>
            <a:r>
              <a:rPr lang="en-US" altLang="ko-KR" sz="800" dirty="0"/>
              <a:t>Android</a:t>
            </a:r>
            <a:r>
              <a:rPr lang="ko-KR" altLang="en-US" sz="800" dirty="0"/>
              <a:t>가 </a:t>
            </a:r>
            <a:r>
              <a:rPr lang="en-US" altLang="ko-KR" sz="800" dirty="0"/>
              <a:t>onCreateContextMenu( ) method</a:t>
            </a:r>
            <a:r>
              <a:rPr lang="ko-KR" altLang="en-US" sz="800" dirty="0"/>
              <a:t>를 호출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메뉴 객체 정의</a:t>
            </a:r>
            <a:br>
              <a:rPr lang="en-US" altLang="ko-KR" sz="800" dirty="0"/>
            </a:br>
            <a:r>
              <a:rPr lang="en-US" altLang="ko-KR" sz="800" dirty="0"/>
              <a:t>  - XML </a:t>
            </a:r>
            <a:r>
              <a:rPr lang="ko-KR" altLang="en-US" sz="800" dirty="0"/>
              <a:t>파일을 팽창하여 메뉴 항목을 정의</a:t>
            </a:r>
            <a:br>
              <a:rPr lang="en-US" altLang="ko-KR" sz="800" dirty="0"/>
            </a:br>
            <a:r>
              <a:rPr lang="en-US" altLang="ko-KR" sz="800" dirty="0"/>
              <a:t>  - java </a:t>
            </a:r>
            <a:r>
              <a:rPr lang="ko-KR" altLang="en-US" sz="800" dirty="0"/>
              <a:t>파일에서 메뉴 항목을 직접 정의</a:t>
            </a: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메뉴 항목 이벤트 처리 </a:t>
            </a:r>
            <a:r>
              <a:rPr lang="en-US" altLang="ko-KR" sz="800" b="1" dirty="0"/>
              <a:t>(onContextItemSelected)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사용자가 선택한 메뉴에 해당하는 이벤트 처리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옵션 메뉴와 유사하게 처리 완료 시</a:t>
            </a:r>
            <a:r>
              <a:rPr lang="en-US" altLang="ko-KR" sz="800" dirty="0"/>
              <a:t>, true </a:t>
            </a:r>
            <a:r>
              <a:rPr lang="ko-KR" altLang="en-US" sz="800" dirty="0"/>
              <a:t>반환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처리할 옵션이 없는 경우 부모 </a:t>
            </a:r>
            <a:r>
              <a:rPr lang="en-US" altLang="ko-KR" sz="800" dirty="0"/>
              <a:t>class </a:t>
            </a:r>
            <a:r>
              <a:rPr lang="ko-KR" altLang="en-US" sz="800" dirty="0"/>
              <a:t>반환</a:t>
            </a:r>
            <a:endParaRPr lang="en-US" altLang="ko-KR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949C84-7F33-3D53-55BA-1E1DB28825DE}"/>
              </a:ext>
            </a:extLst>
          </p:cNvPr>
          <p:cNvSpPr/>
          <p:nvPr/>
        </p:nvSpPr>
        <p:spPr>
          <a:xfrm>
            <a:off x="695350" y="3744585"/>
            <a:ext cx="1183233" cy="1235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BCDCA95-3D2D-E3B2-0B1C-0C4D4E337DA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878583" y="1662113"/>
            <a:ext cx="2344051" cy="21442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073F99-C0DC-CB39-55FE-7F7E4AA8529D}"/>
              </a:ext>
            </a:extLst>
          </p:cNvPr>
          <p:cNvSpPr/>
          <p:nvPr/>
        </p:nvSpPr>
        <p:spPr>
          <a:xfrm>
            <a:off x="528913" y="4069564"/>
            <a:ext cx="3457911" cy="899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75A3BD-30B5-202E-957A-14313024E20A}"/>
              </a:ext>
            </a:extLst>
          </p:cNvPr>
          <p:cNvSpPr/>
          <p:nvPr/>
        </p:nvSpPr>
        <p:spPr>
          <a:xfrm>
            <a:off x="528913" y="5075150"/>
            <a:ext cx="3457911" cy="1649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7B2BDCE-9DA5-AAD1-B84C-CB258878FA77}"/>
              </a:ext>
            </a:extLst>
          </p:cNvPr>
          <p:cNvCxnSpPr>
            <a:cxnSpLocks/>
          </p:cNvCxnSpPr>
          <p:nvPr/>
        </p:nvCxnSpPr>
        <p:spPr>
          <a:xfrm flipV="1">
            <a:off x="3986824" y="2953157"/>
            <a:ext cx="235810" cy="1562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CFB9D1A-8F9C-5B3A-CD15-29CD9F26DE63}"/>
              </a:ext>
            </a:extLst>
          </p:cNvPr>
          <p:cNvCxnSpPr>
            <a:cxnSpLocks/>
          </p:cNvCxnSpPr>
          <p:nvPr/>
        </p:nvCxnSpPr>
        <p:spPr>
          <a:xfrm flipV="1">
            <a:off x="4056674" y="4405313"/>
            <a:ext cx="165960" cy="15287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6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팝업 메뉴 </a:t>
            </a:r>
            <a:r>
              <a:rPr lang="en-US" altLang="ko-KR" sz="1500" dirty="0"/>
              <a:t>(Popup Menu)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0975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401" y="3532484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27160D-FD22-1420-2FAB-C10834F6C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549" y="3578270"/>
            <a:ext cx="3391015" cy="3002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515FC-FB04-CCF8-C80C-AD6581412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906" y="769484"/>
            <a:ext cx="6137558" cy="18400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06EE5-1A8F-48C1-75AE-852BC41D6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0975" y="3532484"/>
            <a:ext cx="1417500" cy="2520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81078E-5A4D-5E01-4D19-B95F4D0DBDF3}"/>
              </a:ext>
            </a:extLst>
          </p:cNvPr>
          <p:cNvGrpSpPr/>
          <p:nvPr/>
        </p:nvGrpSpPr>
        <p:grpSpPr>
          <a:xfrm>
            <a:off x="7472401" y="949671"/>
            <a:ext cx="1417500" cy="2520000"/>
            <a:chOff x="7472401" y="949671"/>
            <a:chExt cx="1417500" cy="2520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D2A116-2923-A84F-D3B8-4B7BE8AB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2401" y="949671"/>
              <a:ext cx="1417500" cy="252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2651CC-EB85-B1C4-CC57-6DB8D58C2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0" t="78654" r="12321" b="5706"/>
            <a:stretch/>
          </p:blipFill>
          <p:spPr>
            <a:xfrm>
              <a:off x="7608251" y="2938463"/>
              <a:ext cx="1114425" cy="39412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2EA796-30B7-335A-951F-1C04821930F4}"/>
              </a:ext>
            </a:extLst>
          </p:cNvPr>
          <p:cNvSpPr/>
          <p:nvPr/>
        </p:nvSpPr>
        <p:spPr>
          <a:xfrm>
            <a:off x="9410699" y="1190625"/>
            <a:ext cx="645319" cy="4667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D66803-4E06-F7F0-0105-C580DEC2EEF0}"/>
              </a:ext>
            </a:extLst>
          </p:cNvPr>
          <p:cNvCxnSpPr>
            <a:cxnSpLocks/>
          </p:cNvCxnSpPr>
          <p:nvPr/>
        </p:nvCxnSpPr>
        <p:spPr>
          <a:xfrm flipH="1" flipV="1">
            <a:off x="8448675" y="1109663"/>
            <a:ext cx="962024" cy="1719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97ACB-0F21-3D93-EE53-FC6A1A4CD3E5}"/>
              </a:ext>
            </a:extLst>
          </p:cNvPr>
          <p:cNvCxnSpPr>
            <a:cxnSpLocks/>
          </p:cNvCxnSpPr>
          <p:nvPr/>
        </p:nvCxnSpPr>
        <p:spPr>
          <a:xfrm>
            <a:off x="10040282" y="1261800"/>
            <a:ext cx="1179443" cy="183382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1229EC-6410-EC6A-D458-454C4FBBC060}"/>
              </a:ext>
            </a:extLst>
          </p:cNvPr>
          <p:cNvCxnSpPr>
            <a:cxnSpLocks/>
          </p:cNvCxnSpPr>
          <p:nvPr/>
        </p:nvCxnSpPr>
        <p:spPr>
          <a:xfrm flipH="1">
            <a:off x="8201177" y="1429638"/>
            <a:ext cx="1235798" cy="423773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D35C0C-C35D-C0B3-73C5-58D1E72349A0}"/>
              </a:ext>
            </a:extLst>
          </p:cNvPr>
          <p:cNvCxnSpPr>
            <a:cxnSpLocks/>
          </p:cNvCxnSpPr>
          <p:nvPr/>
        </p:nvCxnSpPr>
        <p:spPr>
          <a:xfrm>
            <a:off x="9717039" y="1614488"/>
            <a:ext cx="0" cy="212800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27B7C2-6E81-2117-CC64-19944E61EFC4}"/>
              </a:ext>
            </a:extLst>
          </p:cNvPr>
          <p:cNvSpPr/>
          <p:nvPr/>
        </p:nvSpPr>
        <p:spPr>
          <a:xfrm>
            <a:off x="7903385" y="1035168"/>
            <a:ext cx="545290" cy="1364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0027BC-ABF5-DCA8-278B-CB1C7EF19DDD}"/>
              </a:ext>
            </a:extLst>
          </p:cNvPr>
          <p:cNvSpPr/>
          <p:nvPr/>
        </p:nvSpPr>
        <p:spPr>
          <a:xfrm>
            <a:off x="9410699" y="3748147"/>
            <a:ext cx="645319" cy="349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0402E6C-A16A-4EDE-7B49-46B7CAE378FC}"/>
              </a:ext>
            </a:extLst>
          </p:cNvPr>
          <p:cNvCxnSpPr>
            <a:cxnSpLocks/>
          </p:cNvCxnSpPr>
          <p:nvPr/>
        </p:nvCxnSpPr>
        <p:spPr>
          <a:xfrm>
            <a:off x="9869440" y="4024313"/>
            <a:ext cx="1350285" cy="168419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E36574-57CC-CFE8-459A-D706E804C1A2}"/>
              </a:ext>
            </a:extLst>
          </p:cNvPr>
          <p:cNvSpPr txBox="1"/>
          <p:nvPr/>
        </p:nvSpPr>
        <p:spPr>
          <a:xfrm>
            <a:off x="9398833" y="4186566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서브 메뉴</a:t>
            </a:r>
            <a:endParaRPr lang="en-US" altLang="ko-KR" sz="8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C5CB3-C7E4-4E89-5F13-7347372A47BB}"/>
              </a:ext>
            </a:extLst>
          </p:cNvPr>
          <p:cNvSpPr/>
          <p:nvPr/>
        </p:nvSpPr>
        <p:spPr>
          <a:xfrm>
            <a:off x="3683608" y="5451374"/>
            <a:ext cx="2886179" cy="8172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0B10E6-EEA6-1AF9-1AAD-87B93C33C394}"/>
              </a:ext>
            </a:extLst>
          </p:cNvPr>
          <p:cNvSpPr txBox="1"/>
          <p:nvPr/>
        </p:nvSpPr>
        <p:spPr>
          <a:xfrm>
            <a:off x="6770475" y="5360387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서브 메뉴</a:t>
            </a:r>
            <a:endParaRPr lang="en-US" altLang="ko-KR" sz="800" b="1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AE7640-8FC9-0705-4FC6-81DC673DA3B6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569787" y="5486993"/>
            <a:ext cx="200688" cy="3729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1060886" y="2594911"/>
            <a:ext cx="450192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PopupMenu </a:t>
            </a:r>
            <a:r>
              <a:rPr lang="ko-KR" altLang="en-US" sz="1000" dirty="0"/>
              <a:t>객체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</a:t>
            </a:r>
            <a:r>
              <a:rPr lang="en-US" altLang="ko-KR" sz="1000" dirty="0"/>
              <a:t> </a:t>
            </a:r>
            <a:r>
              <a:rPr lang="ko-KR" altLang="en-US" sz="1000" dirty="0"/>
              <a:t>파일 등록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이벤트 처리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PopupMenu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98A622-E94F-AC2D-6E33-6CA3B86562EB}"/>
              </a:ext>
            </a:extLst>
          </p:cNvPr>
          <p:cNvSpPr txBox="1"/>
          <p:nvPr/>
        </p:nvSpPr>
        <p:spPr>
          <a:xfrm>
            <a:off x="696181" y="774727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76B9D3-D6B6-BF60-F414-0AAB85E15173}"/>
              </a:ext>
            </a:extLst>
          </p:cNvPr>
          <p:cNvSpPr txBox="1"/>
          <p:nvPr/>
        </p:nvSpPr>
        <p:spPr>
          <a:xfrm>
            <a:off x="697864" y="921434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9D85CC-6D3D-CEF0-F2B0-F5D695145812}"/>
              </a:ext>
            </a:extLst>
          </p:cNvPr>
          <p:cNvSpPr txBox="1"/>
          <p:nvPr/>
        </p:nvSpPr>
        <p:spPr>
          <a:xfrm>
            <a:off x="698420" y="1068141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242CCA-FADE-7517-F6C2-6E7DA8430ED1}"/>
              </a:ext>
            </a:extLst>
          </p:cNvPr>
          <p:cNvSpPr txBox="1"/>
          <p:nvPr/>
        </p:nvSpPr>
        <p:spPr>
          <a:xfrm>
            <a:off x="701092" y="2248063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C19ED97-12B2-448E-D3AF-289AF22C424D}"/>
              </a:ext>
            </a:extLst>
          </p:cNvPr>
          <p:cNvCxnSpPr>
            <a:cxnSpLocks/>
          </p:cNvCxnSpPr>
          <p:nvPr/>
        </p:nvCxnSpPr>
        <p:spPr>
          <a:xfrm>
            <a:off x="964406" y="949671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E032CDC-C7EB-442D-CD84-A073BEDAA079}"/>
              </a:ext>
            </a:extLst>
          </p:cNvPr>
          <p:cNvCxnSpPr>
            <a:cxnSpLocks/>
          </p:cNvCxnSpPr>
          <p:nvPr/>
        </p:nvCxnSpPr>
        <p:spPr>
          <a:xfrm>
            <a:off x="961937" y="24189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6B19A61-D91E-CF82-6AF9-1BBBBEAE4D2B}"/>
              </a:ext>
            </a:extLst>
          </p:cNvPr>
          <p:cNvCxnSpPr>
            <a:cxnSpLocks/>
          </p:cNvCxnSpPr>
          <p:nvPr/>
        </p:nvCxnSpPr>
        <p:spPr>
          <a:xfrm>
            <a:off x="964406" y="1103371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43FA807-9538-4379-580B-90D6E41F93DB}"/>
              </a:ext>
            </a:extLst>
          </p:cNvPr>
          <p:cNvCxnSpPr>
            <a:cxnSpLocks/>
          </p:cNvCxnSpPr>
          <p:nvPr/>
        </p:nvCxnSpPr>
        <p:spPr>
          <a:xfrm>
            <a:off x="964406" y="1229737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8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대화 상자 </a:t>
            </a:r>
            <a:r>
              <a:rPr lang="en-US" altLang="ko-KR" sz="1500" dirty="0"/>
              <a:t>(Dialog)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4039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638" y="949671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49" y="784737"/>
            <a:ext cx="608388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사용자에게 메시지를 출력하고 입력을 받아들이는 인터페이스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Dialog</a:t>
            </a:r>
            <a:r>
              <a:rPr lang="ko-KR" altLang="en-US" sz="1000" dirty="0"/>
              <a:t>가 등장하면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포커스를 읽고 </a:t>
            </a:r>
            <a:r>
              <a:rPr lang="en-US" altLang="ko-KR" sz="1000" dirty="0"/>
              <a:t>dialog</a:t>
            </a:r>
            <a:r>
              <a:rPr lang="ko-KR" altLang="en-US" sz="1000" dirty="0"/>
              <a:t>가 모든 </a:t>
            </a:r>
            <a:r>
              <a:rPr lang="en-US" altLang="ko-KR" sz="1000" dirty="0"/>
              <a:t>UI</a:t>
            </a:r>
            <a:r>
              <a:rPr lang="ko-KR" altLang="en-US" sz="1000" dirty="0"/>
              <a:t>를 차지한다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비동기식 </a:t>
            </a:r>
            <a:r>
              <a:rPr lang="en-US" altLang="ko-KR" sz="1000" dirty="0"/>
              <a:t>-&gt; Dialog</a:t>
            </a:r>
            <a:r>
              <a:rPr lang="ko-KR" altLang="en-US" sz="1000" dirty="0"/>
              <a:t>와 무관하게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계속 실행됨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F9C7F6-D48E-B4D5-668C-FB07098F3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956374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AE19D4-0E93-F0C0-B80D-4AC65E853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638" y="3773744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ABE8B-40C3-E372-ACB1-3A3B6D9A7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780447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F7B6FC-5BBC-63BE-7AC7-ECB74A1F3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619" y="2549155"/>
            <a:ext cx="4200057" cy="4013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BAEDB-A1C9-3890-57CB-FE3DC4922A4D}"/>
              </a:ext>
            </a:extLst>
          </p:cNvPr>
          <p:cNvSpPr txBox="1"/>
          <p:nvPr/>
        </p:nvSpPr>
        <p:spPr>
          <a:xfrm>
            <a:off x="381000" y="1779381"/>
            <a:ext cx="2819399" cy="15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Dialog</a:t>
            </a:r>
            <a:r>
              <a:rPr lang="ko-KR" altLang="en-US" sz="1000" dirty="0"/>
              <a:t>의 종류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AlertDialog</a:t>
            </a:r>
            <a:r>
              <a:rPr lang="en-US" altLang="ko-KR" sz="800" dirty="0"/>
              <a:t>: 0</a:t>
            </a:r>
            <a:r>
              <a:rPr lang="ko-KR" altLang="en-US" sz="800" dirty="0"/>
              <a:t>개부터 </a:t>
            </a:r>
            <a:r>
              <a:rPr lang="en-US" altLang="ko-KR" sz="800" dirty="0"/>
              <a:t>3</a:t>
            </a:r>
            <a:r>
              <a:rPr lang="ko-KR" altLang="en-US" sz="800" dirty="0"/>
              <a:t>개의 버튼 및 체크박스나 라디오 버튼을 포함하는 선택 가능한 항목 리스트를 가질 수 있는 </a:t>
            </a:r>
            <a:r>
              <a:rPr lang="en-US" altLang="ko-KR" sz="800" dirty="0"/>
              <a:t>dialog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가장 보편적인 </a:t>
            </a:r>
            <a:r>
              <a:rPr lang="en-US" altLang="ko-KR" sz="800" dirty="0"/>
              <a:t>dialog)</a:t>
            </a:r>
            <a:br>
              <a:rPr lang="en-US" altLang="ko-KR" sz="800" dirty="0"/>
            </a:b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DatePickerDialog: </a:t>
            </a:r>
            <a:r>
              <a:rPr lang="ko-KR" altLang="en-US" sz="800" dirty="0"/>
              <a:t>사용자가 날짜를 선택하는 </a:t>
            </a:r>
            <a:r>
              <a:rPr lang="en-US" altLang="ko-KR" sz="8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TimePickerDialog: </a:t>
            </a:r>
            <a:r>
              <a:rPr lang="ko-KR" altLang="en-US" sz="800" dirty="0"/>
              <a:t>사용자가 시간을 선택하는 </a:t>
            </a:r>
            <a:r>
              <a:rPr lang="en-US" altLang="ko-KR" sz="800" dirty="0"/>
              <a:t>dialog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B604AB-D3C0-0145-FBFA-69E7E5B00A8F}"/>
              </a:ext>
            </a:extLst>
          </p:cNvPr>
          <p:cNvSpPr/>
          <p:nvPr/>
        </p:nvSpPr>
        <p:spPr>
          <a:xfrm>
            <a:off x="3115619" y="2554184"/>
            <a:ext cx="4192321" cy="19576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E46438-3FF5-6177-1964-E8727E6B548C}"/>
              </a:ext>
            </a:extLst>
          </p:cNvPr>
          <p:cNvSpPr/>
          <p:nvPr/>
        </p:nvSpPr>
        <p:spPr>
          <a:xfrm>
            <a:off x="3115619" y="4688674"/>
            <a:ext cx="4192321" cy="18740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69C628-2217-8A86-D641-7878095C092A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7307940" y="2209671"/>
            <a:ext cx="1589698" cy="13233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AE8994-718D-F26A-95BD-AE6B4C1CB3E0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7307940" y="5033744"/>
            <a:ext cx="1589698" cy="5919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8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3514A23-76A2-10F0-DA7D-855B320EF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349" y="1083448"/>
            <a:ext cx="2258342" cy="4014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AlertDialog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75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35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751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350" y="3532484"/>
            <a:ext cx="14175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966ED-3C3E-0615-7C89-04632E603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1777285"/>
            <a:ext cx="3656682" cy="36318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35259-3AAC-3B66-05AE-8A8585426368}"/>
              </a:ext>
            </a:extLst>
          </p:cNvPr>
          <p:cNvSpPr/>
          <p:nvPr/>
        </p:nvSpPr>
        <p:spPr>
          <a:xfrm>
            <a:off x="631031" y="3090863"/>
            <a:ext cx="3336801" cy="876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517707-61A9-E757-21A5-D88EFB453F2C}"/>
              </a:ext>
            </a:extLst>
          </p:cNvPr>
          <p:cNvCxnSpPr>
            <a:cxnSpLocks/>
            <a:stCxn id="14" idx="3"/>
            <a:endCxn id="40" idx="1"/>
          </p:cNvCxnSpPr>
          <p:nvPr/>
        </p:nvCxnSpPr>
        <p:spPr>
          <a:xfrm flipV="1">
            <a:off x="3967832" y="3361574"/>
            <a:ext cx="2507843" cy="1674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88B288-CB78-E4CA-02E9-E98FA7A7011F}"/>
              </a:ext>
            </a:extLst>
          </p:cNvPr>
          <p:cNvSpPr/>
          <p:nvPr/>
        </p:nvSpPr>
        <p:spPr>
          <a:xfrm>
            <a:off x="11357811" y="2303547"/>
            <a:ext cx="148012" cy="1569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806D27-5763-3405-A263-694326A0834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675205" y="2460459"/>
            <a:ext cx="1756612" cy="32005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70838A-0161-B37E-2ABA-AA08F828CC9F}"/>
              </a:ext>
            </a:extLst>
          </p:cNvPr>
          <p:cNvSpPr/>
          <p:nvPr/>
        </p:nvSpPr>
        <p:spPr>
          <a:xfrm>
            <a:off x="11571894" y="2303547"/>
            <a:ext cx="148012" cy="1569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F546952-CBFE-6131-3001-6C1E2BA3E921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1196867" y="2460459"/>
            <a:ext cx="449033" cy="32005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F0232D-F70A-5C75-8749-1AC416727FFF}"/>
              </a:ext>
            </a:extLst>
          </p:cNvPr>
          <p:cNvSpPr/>
          <p:nvPr/>
        </p:nvSpPr>
        <p:spPr>
          <a:xfrm>
            <a:off x="9500268" y="2513097"/>
            <a:ext cx="335881" cy="1412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8F8616D-F15F-B47A-E969-542B5053BD8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836149" y="2197389"/>
            <a:ext cx="755185" cy="3863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176A44-DE16-A90F-E4D4-E623BB961691}"/>
              </a:ext>
            </a:extLst>
          </p:cNvPr>
          <p:cNvSpPr/>
          <p:nvPr/>
        </p:nvSpPr>
        <p:spPr>
          <a:xfrm>
            <a:off x="6148137" y="3252600"/>
            <a:ext cx="241439" cy="217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8A8B92-3711-3854-1048-B478088BFD51}"/>
              </a:ext>
            </a:extLst>
          </p:cNvPr>
          <p:cNvSpPr/>
          <p:nvPr/>
        </p:nvSpPr>
        <p:spPr>
          <a:xfrm>
            <a:off x="6475675" y="3252600"/>
            <a:ext cx="241439" cy="217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B88B4-6264-441F-0034-2F4455204280}"/>
              </a:ext>
            </a:extLst>
          </p:cNvPr>
          <p:cNvSpPr/>
          <p:nvPr/>
        </p:nvSpPr>
        <p:spPr>
          <a:xfrm>
            <a:off x="631031" y="3967163"/>
            <a:ext cx="3336801" cy="9778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595FA1-7F5E-AAC0-18E2-2DDD3FB54B81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3967832" y="3361574"/>
            <a:ext cx="2180305" cy="10944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F708A9-3E3C-588D-1869-204BB1DEFD4C}"/>
              </a:ext>
            </a:extLst>
          </p:cNvPr>
          <p:cNvSpPr/>
          <p:nvPr/>
        </p:nvSpPr>
        <p:spPr>
          <a:xfrm>
            <a:off x="4927993" y="2753478"/>
            <a:ext cx="853181" cy="1749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59A059-F590-B42A-D9EC-0649C1E61831}"/>
              </a:ext>
            </a:extLst>
          </p:cNvPr>
          <p:cNvSpPr/>
          <p:nvPr/>
        </p:nvSpPr>
        <p:spPr>
          <a:xfrm>
            <a:off x="4927993" y="2928437"/>
            <a:ext cx="853181" cy="1749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5438EB1-0570-C4FF-0247-CFCB605DF76C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586789" y="2840958"/>
            <a:ext cx="2341204" cy="874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E885000-B52D-5AD3-490C-BCF157F1ABB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2586789" y="3015917"/>
            <a:ext cx="2341204" cy="214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B174025-C848-9C28-7C4D-CCFAFB54322F}"/>
              </a:ext>
            </a:extLst>
          </p:cNvPr>
          <p:cNvSpPr txBox="1"/>
          <p:nvPr/>
        </p:nvSpPr>
        <p:spPr>
          <a:xfrm>
            <a:off x="5772544" y="2678823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제목</a:t>
            </a:r>
            <a:endParaRPr lang="en-US" altLang="ko-KR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C3B962-A737-8EE8-8A44-9A6AEF369C1C}"/>
              </a:ext>
            </a:extLst>
          </p:cNvPr>
          <p:cNvSpPr txBox="1"/>
          <p:nvPr/>
        </p:nvSpPr>
        <p:spPr>
          <a:xfrm>
            <a:off x="5772544" y="2880083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메시지</a:t>
            </a:r>
            <a:endParaRPr lang="en-US" altLang="ko-KR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D8B7D-641B-E09F-A0FA-E90E6099D14C}"/>
              </a:ext>
            </a:extLst>
          </p:cNvPr>
          <p:cNvSpPr txBox="1"/>
          <p:nvPr/>
        </p:nvSpPr>
        <p:spPr>
          <a:xfrm>
            <a:off x="285407" y="5423962"/>
            <a:ext cx="3682425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AlertDialog</a:t>
            </a:r>
            <a:r>
              <a:rPr lang="ko-KR" altLang="en-US" sz="800" dirty="0"/>
              <a:t>는 동일한 </a:t>
            </a:r>
            <a:r>
              <a:rPr lang="en-US" altLang="ko-KR" sz="800" dirty="0"/>
              <a:t>type</a:t>
            </a:r>
            <a:r>
              <a:rPr lang="ko-KR" altLang="en-US" sz="800" dirty="0"/>
              <a:t>의 버튼을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개만 만들 수 있다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따라서</a:t>
            </a:r>
            <a:r>
              <a:rPr lang="en-US" altLang="ko-KR" sz="800" dirty="0"/>
              <a:t>, </a:t>
            </a:r>
            <a:r>
              <a:rPr lang="ko-KR" altLang="en-US" sz="800" dirty="0"/>
              <a:t>가능한 버튼은 </a:t>
            </a:r>
            <a:r>
              <a:rPr lang="en-US" altLang="ko-KR" sz="800" dirty="0"/>
              <a:t>positive, neutral, negative </a:t>
            </a:r>
            <a:r>
              <a:rPr lang="ko-KR" altLang="en-US" sz="800" dirty="0"/>
              <a:t>총 </a:t>
            </a:r>
            <a:r>
              <a:rPr lang="en-US" altLang="ko-KR" sz="800" dirty="0"/>
              <a:t>3</a:t>
            </a:r>
            <a:r>
              <a:rPr lang="ko-KR" altLang="en-US" sz="800" dirty="0"/>
              <a:t>개까지 이다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46200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AlertDialog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7891" y="3802815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7891" y="1160119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5226" y="3802815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779" y="1160119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235124" y="923831"/>
            <a:ext cx="45019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목록을 사용하는 </a:t>
            </a:r>
            <a:r>
              <a:rPr lang="en-US" altLang="ko-KR" sz="1000" dirty="0"/>
              <a:t>AlertDialog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EEEF8D-49BD-97A8-33FE-8A64D3ACE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1217245"/>
            <a:ext cx="4634337" cy="5399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4E24B-8BFF-1297-714E-CBF0170D2C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779" y="3802815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E2037-D73E-7B19-2654-429C58545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5226" y="1153722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C49958-926D-7623-576D-60FDCD87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0003" y="1153722"/>
            <a:ext cx="1417500" cy="252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177FB-E1FA-FBC1-4DF6-459E108BB4CE}"/>
              </a:ext>
            </a:extLst>
          </p:cNvPr>
          <p:cNvSpPr/>
          <p:nvPr/>
        </p:nvSpPr>
        <p:spPr>
          <a:xfrm>
            <a:off x="610804" y="3515979"/>
            <a:ext cx="1772827" cy="115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6672D4-3D02-A70E-417C-4AAFD6746F30}"/>
              </a:ext>
            </a:extLst>
          </p:cNvPr>
          <p:cNvCxnSpPr>
            <a:cxnSpLocks/>
          </p:cNvCxnSpPr>
          <p:nvPr/>
        </p:nvCxnSpPr>
        <p:spPr>
          <a:xfrm>
            <a:off x="2383631" y="3579019"/>
            <a:ext cx="235744" cy="1690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2D6FAF-66D5-19CA-18F1-F808775CE2A0}"/>
              </a:ext>
            </a:extLst>
          </p:cNvPr>
          <p:cNvCxnSpPr>
            <a:cxnSpLocks/>
          </p:cNvCxnSpPr>
          <p:nvPr/>
        </p:nvCxnSpPr>
        <p:spPr>
          <a:xfrm>
            <a:off x="1704975" y="3832465"/>
            <a:ext cx="1081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4B36A6-8F6C-3158-3AC8-1B94B0E872B1}"/>
              </a:ext>
            </a:extLst>
          </p:cNvPr>
          <p:cNvSpPr txBox="1"/>
          <p:nvPr/>
        </p:nvSpPr>
        <p:spPr>
          <a:xfrm>
            <a:off x="2519797" y="3394588"/>
            <a:ext cx="254763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특정 목록을 </a:t>
            </a:r>
            <a:r>
              <a:rPr lang="en-US" altLang="ko-KR" sz="800" dirty="0">
                <a:solidFill>
                  <a:srgbClr val="FF0000"/>
                </a:solidFill>
              </a:rPr>
              <a:t>dialog</a:t>
            </a:r>
            <a:r>
              <a:rPr lang="ko-KR" altLang="en-US" sz="800" dirty="0">
                <a:solidFill>
                  <a:srgbClr val="FF0000"/>
                </a:solidFill>
              </a:rPr>
              <a:t>에 지정 가능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9608B-7AFA-EF52-9071-BB9DB7129FB1}"/>
              </a:ext>
            </a:extLst>
          </p:cNvPr>
          <p:cNvSpPr txBox="1"/>
          <p:nvPr/>
        </p:nvSpPr>
        <p:spPr>
          <a:xfrm>
            <a:off x="2699113" y="3767451"/>
            <a:ext cx="254763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라디오 버튼 부착</a:t>
            </a:r>
            <a:r>
              <a:rPr lang="en-US" altLang="ko-KR" sz="800" dirty="0">
                <a:solidFill>
                  <a:srgbClr val="FF0000"/>
                </a:solidFill>
              </a:rPr>
              <a:t>: setSingleChoiceItems( 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체크 박스 부착</a:t>
            </a:r>
            <a:r>
              <a:rPr lang="en-US" altLang="ko-KR" sz="800" dirty="0">
                <a:solidFill>
                  <a:srgbClr val="FF0000"/>
                </a:solidFill>
              </a:rPr>
              <a:t>: setMultiChoiceItems( )</a:t>
            </a:r>
          </a:p>
        </p:txBody>
      </p:sp>
    </p:spTree>
    <p:extLst>
      <p:ext uri="{BB962C8B-B14F-4D97-AF65-F5344CB8AC3E}">
        <p14:creationId xmlns:p14="http://schemas.microsoft.com/office/powerpoint/2010/main" val="40367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커스텀 대화 상자 </a:t>
            </a:r>
            <a:r>
              <a:rPr lang="en-US" altLang="ko-KR" sz="1500" dirty="0"/>
              <a:t>(Custom Dialog)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02" y="3532484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866705"/>
            <a:ext cx="53721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원하는 디자인 및 기능을 가진 </a:t>
            </a:r>
            <a:r>
              <a:rPr lang="en-US" altLang="ko-KR" sz="10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Layout </a:t>
            </a:r>
            <a:r>
              <a:rPr lang="ko-KR" altLang="en-US" sz="1000" dirty="0"/>
              <a:t>파일을 생성한 뒤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setContentView</a:t>
            </a:r>
            <a:r>
              <a:rPr lang="en-US" altLang="ko-KR" sz="1000" dirty="0"/>
              <a:t>(id)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dialog</a:t>
            </a:r>
            <a:r>
              <a:rPr lang="ko-KR" altLang="en-US" sz="1000" dirty="0"/>
              <a:t>를 사용 가능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476B3-A8B5-3912-C190-48EC14E55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6" y="1809888"/>
            <a:ext cx="4084244" cy="4590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1D0030-C474-4B0A-9404-FA0416DB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9732D2-0424-4360-C510-576757315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699" y="3476374"/>
            <a:ext cx="2075625" cy="2931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87A11B-6A3B-3CC0-D68F-F6EA194264EA}"/>
              </a:ext>
            </a:extLst>
          </p:cNvPr>
          <p:cNvSpPr txBox="1"/>
          <p:nvPr/>
        </p:nvSpPr>
        <p:spPr>
          <a:xfrm>
            <a:off x="4805699" y="3216460"/>
            <a:ext cx="190503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Custom_dialog.xml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0F0BB1-EBAD-D96E-9062-FEA863044D2C}"/>
              </a:ext>
            </a:extLst>
          </p:cNvPr>
          <p:cNvSpPr/>
          <p:nvPr/>
        </p:nvSpPr>
        <p:spPr>
          <a:xfrm>
            <a:off x="4805699" y="3469671"/>
            <a:ext cx="2075625" cy="29451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5C045A-2997-327D-62CE-7AB37800F37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81324" y="4305300"/>
            <a:ext cx="624376" cy="6369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089A6A-1373-A0D6-AE8C-56F721BAA706}"/>
              </a:ext>
            </a:extLst>
          </p:cNvPr>
          <p:cNvSpPr/>
          <p:nvPr/>
        </p:nvSpPr>
        <p:spPr>
          <a:xfrm>
            <a:off x="7505701" y="3772130"/>
            <a:ext cx="1176338" cy="10189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4F6C7E-E6CC-1228-4467-3E0B33475813}"/>
              </a:ext>
            </a:extLst>
          </p:cNvPr>
          <p:cNvCxnSpPr>
            <a:cxnSpLocks/>
            <a:stCxn id="11" idx="1"/>
            <a:endCxn id="30" idx="3"/>
          </p:cNvCxnSpPr>
          <p:nvPr/>
        </p:nvCxnSpPr>
        <p:spPr>
          <a:xfrm flipH="1" flipV="1">
            <a:off x="2690813" y="3326894"/>
            <a:ext cx="2114886" cy="16153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A5BBD5-2C51-F4B6-A728-A701911DC10A}"/>
              </a:ext>
            </a:extLst>
          </p:cNvPr>
          <p:cNvSpPr/>
          <p:nvPr/>
        </p:nvSpPr>
        <p:spPr>
          <a:xfrm>
            <a:off x="717786" y="3277175"/>
            <a:ext cx="1973027" cy="994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3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4371</TotalTime>
  <Words>1808</Words>
  <Application>Microsoft Office PowerPoint</Application>
  <PresentationFormat>와이드스크린</PresentationFormat>
  <Paragraphs>265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139</cp:revision>
  <dcterms:created xsi:type="dcterms:W3CDTF">2024-04-09T08:20:40Z</dcterms:created>
  <dcterms:modified xsi:type="dcterms:W3CDTF">2024-05-16T03:47:38Z</dcterms:modified>
</cp:coreProperties>
</file>